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32" r:id="rId2"/>
  </p:sldMasterIdLst>
  <p:sldIdLst>
    <p:sldId id="256" r:id="rId3"/>
    <p:sldId id="257" r:id="rId4"/>
    <p:sldId id="275" r:id="rId5"/>
    <p:sldId id="258" r:id="rId6"/>
    <p:sldId id="274" r:id="rId7"/>
    <p:sldId id="263" r:id="rId8"/>
    <p:sldId id="273" r:id="rId9"/>
    <p:sldId id="272" r:id="rId10"/>
    <p:sldId id="280" r:id="rId11"/>
    <p:sldId id="292" r:id="rId12"/>
    <p:sldId id="295" r:id="rId13"/>
    <p:sldId id="293" r:id="rId14"/>
    <p:sldId id="294" r:id="rId15"/>
    <p:sldId id="298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71" r:id="rId28"/>
    <p:sldId id="299" r:id="rId29"/>
    <p:sldId id="297" r:id="rId30"/>
    <p:sldId id="301" r:id="rId31"/>
    <p:sldId id="300" r:id="rId32"/>
    <p:sldId id="261" r:id="rId33"/>
    <p:sldId id="262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0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A08649-977B-4C33-90EF-A7BBF3D3CBEF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78CFC1A-5816-4B3A-9FB9-7054D465B682}">
      <dgm:prSet phldrT="[Text]"/>
      <dgm:spPr>
        <a:xfrm>
          <a:off x="325198" y="22701"/>
          <a:ext cx="1723607" cy="1206469"/>
        </a:xfrm>
        <a:solidFill>
          <a:srgbClr val="93A299">
            <a:hueOff val="0"/>
            <a:satOff val="0"/>
            <a:lumOff val="0"/>
            <a:alphaOff val="0"/>
          </a:srgbClr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rgbClr val="FFFFFF"/>
              </a:solidFill>
              <a:latin typeface="Franklin Gothic Medium"/>
              <a:ea typeface="+mn-ea"/>
              <a:cs typeface="+mn-cs"/>
            </a:rPr>
            <a:t>$36,800</a:t>
          </a:r>
          <a:endParaRPr lang="en-US" dirty="0">
            <a:solidFill>
              <a:srgbClr val="FFFFFF"/>
            </a:solidFill>
            <a:latin typeface="Franklin Gothic Medium"/>
            <a:ea typeface="+mn-ea"/>
            <a:cs typeface="+mn-cs"/>
          </a:endParaRPr>
        </a:p>
      </dgm:t>
    </dgm:pt>
    <dgm:pt modelId="{63FBC036-2CC1-4BA7-8AE1-1432357C919C}" type="parTrans" cxnId="{DC1A5CA5-37D0-4013-8DFB-21D851D67CDE}">
      <dgm:prSet/>
      <dgm:spPr/>
      <dgm:t>
        <a:bodyPr/>
        <a:lstStyle/>
        <a:p>
          <a:endParaRPr lang="en-US"/>
        </a:p>
      </dgm:t>
    </dgm:pt>
    <dgm:pt modelId="{CB530526-7FB3-4B11-8998-804E074AC9EF}" type="sibTrans" cxnId="{DC1A5CA5-37D0-4013-8DFB-21D851D67CDE}">
      <dgm:prSet/>
      <dgm:spPr/>
      <dgm:t>
        <a:bodyPr/>
        <a:lstStyle/>
        <a:p>
          <a:endParaRPr lang="en-US"/>
        </a:p>
      </dgm:t>
    </dgm:pt>
    <dgm:pt modelId="{A214BE00-45BB-48E6-BDA8-7E74D01FE1B9}">
      <dgm:prSet phldrT="[Text]" custT="1"/>
      <dgm:spPr>
        <a:xfrm>
          <a:off x="2226383" y="178638"/>
          <a:ext cx="3903435" cy="714403"/>
        </a:xfrm>
        <a:noFill/>
        <a:ln>
          <a:noFill/>
        </a:ln>
        <a:effectLst/>
      </dgm:spPr>
      <dgm:t>
        <a:bodyPr/>
        <a:lstStyle/>
        <a:p>
          <a:r>
            <a:rPr lang="en-US" sz="1800" dirty="0" smtClean="0">
              <a:solidFill>
                <a:srgbClr val="292934">
                  <a:hueOff val="0"/>
                  <a:satOff val="0"/>
                  <a:lumOff val="0"/>
                  <a:alphaOff val="0"/>
                </a:srgbClr>
              </a:solidFill>
              <a:latin typeface="Franklin Gothic Medium"/>
              <a:ea typeface="+mn-ea"/>
              <a:cs typeface="+mn-cs"/>
            </a:rPr>
            <a:t>Property appraised value</a:t>
          </a:r>
          <a:endParaRPr lang="en-US" sz="1800" dirty="0">
            <a:solidFill>
              <a:srgbClr val="292934">
                <a:hueOff val="0"/>
                <a:satOff val="0"/>
                <a:lumOff val="0"/>
                <a:alphaOff val="0"/>
              </a:srgbClr>
            </a:solidFill>
            <a:latin typeface="Franklin Gothic Medium"/>
            <a:ea typeface="+mn-ea"/>
            <a:cs typeface="+mn-cs"/>
          </a:endParaRPr>
        </a:p>
      </dgm:t>
    </dgm:pt>
    <dgm:pt modelId="{A0FDCD2D-E293-4324-8749-CC1321BA27CC}" type="parTrans" cxnId="{1B4B1DF0-36BE-497F-85FE-4AB3F74ACE4B}">
      <dgm:prSet/>
      <dgm:spPr/>
      <dgm:t>
        <a:bodyPr/>
        <a:lstStyle/>
        <a:p>
          <a:endParaRPr lang="en-US"/>
        </a:p>
      </dgm:t>
    </dgm:pt>
    <dgm:pt modelId="{2B1864CA-C506-4B74-BF65-CA02C392666E}" type="sibTrans" cxnId="{1B4B1DF0-36BE-497F-85FE-4AB3F74ACE4B}">
      <dgm:prSet/>
      <dgm:spPr/>
      <dgm:t>
        <a:bodyPr/>
        <a:lstStyle/>
        <a:p>
          <a:endParaRPr lang="en-US"/>
        </a:p>
      </dgm:t>
    </dgm:pt>
    <dgm:pt modelId="{89A13932-D7E9-477D-8843-497D6A546237}">
      <dgm:prSet phldrT="[Text]"/>
      <dgm:spPr>
        <a:xfrm>
          <a:off x="1676401" y="1371595"/>
          <a:ext cx="1723607" cy="1206469"/>
        </a:xfrm>
        <a:solidFill>
          <a:srgbClr val="93A299">
            <a:hueOff val="0"/>
            <a:satOff val="0"/>
            <a:lumOff val="0"/>
            <a:alphaOff val="0"/>
          </a:srgbClr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rgbClr val="FFFFFF"/>
              </a:solidFill>
              <a:latin typeface="Franklin Gothic Medium"/>
              <a:ea typeface="+mn-ea"/>
              <a:cs typeface="+mn-cs"/>
            </a:rPr>
            <a:t>$6,992</a:t>
          </a:r>
          <a:endParaRPr lang="en-US" dirty="0">
            <a:solidFill>
              <a:srgbClr val="FFFFFF"/>
            </a:solidFill>
            <a:latin typeface="Franklin Gothic Medium"/>
            <a:ea typeface="+mn-ea"/>
            <a:cs typeface="+mn-cs"/>
          </a:endParaRPr>
        </a:p>
      </dgm:t>
    </dgm:pt>
    <dgm:pt modelId="{3D54A0AF-6F5A-4D51-B91A-E20D5842D36A}" type="parTrans" cxnId="{DD96CEF8-7D2E-4B84-94E7-5D24F0A69A11}">
      <dgm:prSet/>
      <dgm:spPr/>
      <dgm:t>
        <a:bodyPr/>
        <a:lstStyle/>
        <a:p>
          <a:endParaRPr lang="en-US"/>
        </a:p>
      </dgm:t>
    </dgm:pt>
    <dgm:pt modelId="{544AA486-5796-48AA-AB11-D10E4A30D772}" type="sibTrans" cxnId="{DD96CEF8-7D2E-4B84-94E7-5D24F0A69A11}">
      <dgm:prSet/>
      <dgm:spPr/>
      <dgm:t>
        <a:bodyPr/>
        <a:lstStyle/>
        <a:p>
          <a:endParaRPr lang="en-US"/>
        </a:p>
      </dgm:t>
    </dgm:pt>
    <dgm:pt modelId="{860EBC28-0D50-4FF9-8C57-D9302F6E2BBA}">
      <dgm:prSet phldrT="[Text]" custT="1"/>
      <dgm:spPr>
        <a:xfrm>
          <a:off x="3505206" y="1447803"/>
          <a:ext cx="2706596" cy="975121"/>
        </a:xfrm>
        <a:noFill/>
        <a:ln>
          <a:noFill/>
        </a:ln>
        <a:effectLst/>
      </dgm:spPr>
      <dgm:t>
        <a:bodyPr/>
        <a:lstStyle/>
        <a:p>
          <a:r>
            <a:rPr lang="en-US" sz="1800" dirty="0" smtClean="0">
              <a:solidFill>
                <a:srgbClr val="292934">
                  <a:hueOff val="0"/>
                  <a:satOff val="0"/>
                  <a:lumOff val="0"/>
                  <a:alphaOff val="0"/>
                </a:srgbClr>
              </a:solidFill>
              <a:latin typeface="Franklin Gothic Medium"/>
              <a:ea typeface="+mn-ea"/>
              <a:cs typeface="+mn-cs"/>
            </a:rPr>
            <a:t>City assessed value</a:t>
          </a:r>
          <a:endParaRPr lang="en-US" sz="1800" dirty="0">
            <a:solidFill>
              <a:srgbClr val="292934">
                <a:hueOff val="0"/>
                <a:satOff val="0"/>
                <a:lumOff val="0"/>
                <a:alphaOff val="0"/>
              </a:srgbClr>
            </a:solidFill>
            <a:latin typeface="Franklin Gothic Medium"/>
            <a:ea typeface="+mn-ea"/>
            <a:cs typeface="+mn-cs"/>
          </a:endParaRPr>
        </a:p>
      </dgm:t>
    </dgm:pt>
    <dgm:pt modelId="{2EAFD229-C68E-4EE9-884A-9FD5BB73E0E7}" type="parTrans" cxnId="{DA3B37F5-4334-4CC1-8570-5AD66BFF0F76}">
      <dgm:prSet/>
      <dgm:spPr/>
      <dgm:t>
        <a:bodyPr/>
        <a:lstStyle/>
        <a:p>
          <a:endParaRPr lang="en-US"/>
        </a:p>
      </dgm:t>
    </dgm:pt>
    <dgm:pt modelId="{40E71FC3-E46E-4393-9ED0-4BA3CF57C2A1}" type="sibTrans" cxnId="{DA3B37F5-4334-4CC1-8570-5AD66BFF0F76}">
      <dgm:prSet/>
      <dgm:spPr/>
      <dgm:t>
        <a:bodyPr/>
        <a:lstStyle/>
        <a:p>
          <a:endParaRPr lang="en-US"/>
        </a:p>
      </dgm:t>
    </dgm:pt>
    <dgm:pt modelId="{F07DA492-F4FF-4865-BA6A-A2C9E416AA18}">
      <dgm:prSet phldrT="[Text]" custT="1"/>
      <dgm:spPr>
        <a:xfrm>
          <a:off x="3124194" y="2743206"/>
          <a:ext cx="1723607" cy="1206469"/>
        </a:xfrm>
        <a:solidFill>
          <a:srgbClr val="FFC000"/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3200" b="1" dirty="0" smtClean="0">
              <a:solidFill>
                <a:srgbClr val="FF0000"/>
              </a:solidFill>
              <a:latin typeface="Franklin Gothic Medium"/>
              <a:ea typeface="+mn-ea"/>
              <a:cs typeface="+mn-cs"/>
            </a:rPr>
            <a:t>$</a:t>
          </a:r>
          <a:r>
            <a:rPr lang="en-US" sz="2800" b="1" dirty="0" smtClean="0">
              <a:solidFill>
                <a:srgbClr val="FF0000"/>
              </a:solidFill>
              <a:latin typeface="Franklin Gothic Medium"/>
              <a:ea typeface="+mn-ea"/>
              <a:cs typeface="+mn-cs"/>
            </a:rPr>
            <a:t>59.43</a:t>
          </a:r>
          <a:endParaRPr lang="en-US" sz="2400" b="1" dirty="0" smtClean="0">
            <a:solidFill>
              <a:srgbClr val="FF0000"/>
            </a:solidFill>
            <a:latin typeface="Franklin Gothic Medium"/>
            <a:ea typeface="+mn-ea"/>
            <a:cs typeface="+mn-cs"/>
          </a:endParaRPr>
        </a:p>
      </dgm:t>
    </dgm:pt>
    <dgm:pt modelId="{636A6EB3-DF4D-42C9-AD00-9965D64585C4}" type="parTrans" cxnId="{D4D6E1AE-1D53-4093-973D-9308C09489ED}">
      <dgm:prSet/>
      <dgm:spPr/>
      <dgm:t>
        <a:bodyPr/>
        <a:lstStyle/>
        <a:p>
          <a:endParaRPr lang="en-US"/>
        </a:p>
      </dgm:t>
    </dgm:pt>
    <dgm:pt modelId="{BB27B595-C86B-42F2-8628-2F5DD3381F5D}" type="sibTrans" cxnId="{D4D6E1AE-1D53-4093-973D-9308C09489ED}">
      <dgm:prSet/>
      <dgm:spPr/>
      <dgm:t>
        <a:bodyPr/>
        <a:lstStyle/>
        <a:p>
          <a:endParaRPr lang="en-US"/>
        </a:p>
      </dgm:t>
    </dgm:pt>
    <dgm:pt modelId="{44020DA5-B42E-456F-8F8F-BD548557CCDA}">
      <dgm:prSet phldrT="[Text]" custT="1"/>
      <dgm:spPr>
        <a:xfrm>
          <a:off x="4876801" y="2819400"/>
          <a:ext cx="3111932" cy="975121"/>
        </a:xfrm>
        <a:noFill/>
        <a:ln>
          <a:noFill/>
        </a:ln>
        <a:effectLst/>
      </dgm:spPr>
      <dgm:t>
        <a:bodyPr/>
        <a:lstStyle/>
        <a:p>
          <a:r>
            <a:rPr lang="en-US" sz="1800" dirty="0" smtClean="0">
              <a:solidFill>
                <a:srgbClr val="292934">
                  <a:hueOff val="0"/>
                  <a:satOff val="0"/>
                  <a:lumOff val="0"/>
                  <a:alphaOff val="0"/>
                </a:srgbClr>
              </a:solidFill>
              <a:latin typeface="Franklin Gothic Medium"/>
              <a:ea typeface="+mn-ea"/>
              <a:cs typeface="+mn-cs"/>
            </a:rPr>
            <a:t>Additional tax per year</a:t>
          </a:r>
          <a:endParaRPr lang="en-US" sz="1800" dirty="0">
            <a:solidFill>
              <a:srgbClr val="292934">
                <a:hueOff val="0"/>
                <a:satOff val="0"/>
                <a:lumOff val="0"/>
                <a:alphaOff val="0"/>
              </a:srgbClr>
            </a:solidFill>
            <a:latin typeface="Franklin Gothic Medium"/>
            <a:ea typeface="+mn-ea"/>
            <a:cs typeface="+mn-cs"/>
          </a:endParaRPr>
        </a:p>
      </dgm:t>
    </dgm:pt>
    <dgm:pt modelId="{B92CB6FF-929B-4639-AEB0-E178CF56E03B}" type="parTrans" cxnId="{3C5647A2-BC83-46EF-900A-68DD49890A84}">
      <dgm:prSet/>
      <dgm:spPr/>
      <dgm:t>
        <a:bodyPr/>
        <a:lstStyle/>
        <a:p>
          <a:endParaRPr lang="en-US"/>
        </a:p>
      </dgm:t>
    </dgm:pt>
    <dgm:pt modelId="{7C43A641-6A82-4AC3-BD5F-7750C3A8E440}" type="sibTrans" cxnId="{3C5647A2-BC83-46EF-900A-68DD49890A84}">
      <dgm:prSet/>
      <dgm:spPr/>
      <dgm:t>
        <a:bodyPr/>
        <a:lstStyle/>
        <a:p>
          <a:endParaRPr lang="en-US"/>
        </a:p>
      </dgm:t>
    </dgm:pt>
    <dgm:pt modelId="{757EAE11-3318-499C-95E0-0A89C5AEB6AD}">
      <dgm:prSet phldrT="[Text]" custT="1"/>
      <dgm:spPr>
        <a:xfrm>
          <a:off x="3505206" y="1447803"/>
          <a:ext cx="2706596" cy="975121"/>
        </a:xfrm>
        <a:noFill/>
        <a:ln>
          <a:noFill/>
        </a:ln>
        <a:effectLst/>
      </dgm:spPr>
      <dgm:t>
        <a:bodyPr/>
        <a:lstStyle/>
        <a:p>
          <a:r>
            <a:rPr lang="en-US" sz="1800" dirty="0" smtClean="0">
              <a:solidFill>
                <a:srgbClr val="292934">
                  <a:hueOff val="0"/>
                  <a:satOff val="0"/>
                  <a:lumOff val="0"/>
                  <a:alphaOff val="0"/>
                </a:srgbClr>
              </a:solidFill>
              <a:latin typeface="Franklin Gothic Medium"/>
              <a:ea typeface="+mn-ea"/>
              <a:cs typeface="+mn-cs"/>
            </a:rPr>
            <a:t>Assessed value is 19% of Appraised Value</a:t>
          </a:r>
          <a:endParaRPr lang="en-US" sz="1800" dirty="0">
            <a:solidFill>
              <a:srgbClr val="292934">
                <a:hueOff val="0"/>
                <a:satOff val="0"/>
                <a:lumOff val="0"/>
                <a:alphaOff val="0"/>
              </a:srgbClr>
            </a:solidFill>
            <a:latin typeface="Franklin Gothic Medium"/>
            <a:ea typeface="+mn-ea"/>
            <a:cs typeface="+mn-cs"/>
          </a:endParaRPr>
        </a:p>
      </dgm:t>
    </dgm:pt>
    <dgm:pt modelId="{6AE72AD3-802C-4AD1-9ACD-A0AC76B2730B}" type="parTrans" cxnId="{82498820-8A66-4FD7-A19B-1F8A83DADE3D}">
      <dgm:prSet/>
      <dgm:spPr/>
      <dgm:t>
        <a:bodyPr/>
        <a:lstStyle/>
        <a:p>
          <a:endParaRPr lang="en-US"/>
        </a:p>
      </dgm:t>
    </dgm:pt>
    <dgm:pt modelId="{C1EF302F-367E-4451-B834-E2A820980BB5}" type="sibTrans" cxnId="{82498820-8A66-4FD7-A19B-1F8A83DADE3D}">
      <dgm:prSet/>
      <dgm:spPr/>
      <dgm:t>
        <a:bodyPr/>
        <a:lstStyle/>
        <a:p>
          <a:endParaRPr lang="en-US"/>
        </a:p>
      </dgm:t>
    </dgm:pt>
    <dgm:pt modelId="{31ADB3FD-5325-4169-8BF4-1318B4FCEF26}">
      <dgm:prSet phldrT="[Text]" custT="1"/>
      <dgm:spPr>
        <a:xfrm>
          <a:off x="4876801" y="2819400"/>
          <a:ext cx="3111932" cy="975121"/>
        </a:xfrm>
        <a:noFill/>
        <a:ln>
          <a:noFill/>
        </a:ln>
        <a:effectLst/>
      </dgm:spPr>
      <dgm:t>
        <a:bodyPr/>
        <a:lstStyle/>
        <a:p>
          <a:r>
            <a:rPr lang="en-US" sz="1800" dirty="0" smtClean="0">
              <a:solidFill>
                <a:srgbClr val="FF0000"/>
              </a:solidFill>
              <a:latin typeface="Franklin Gothic Medium"/>
              <a:ea typeface="+mn-ea"/>
              <a:cs typeface="+mn-cs"/>
            </a:rPr>
            <a:t>$4.95 per month</a:t>
          </a:r>
          <a:endParaRPr lang="en-US" sz="1800" dirty="0">
            <a:solidFill>
              <a:srgbClr val="FF0000"/>
            </a:solidFill>
            <a:latin typeface="Franklin Gothic Medium"/>
            <a:ea typeface="+mn-ea"/>
            <a:cs typeface="+mn-cs"/>
          </a:endParaRPr>
        </a:p>
      </dgm:t>
    </dgm:pt>
    <dgm:pt modelId="{2AC46403-DE7A-4D79-8D24-34D21A6AA172}" type="parTrans" cxnId="{0652D9B0-DDF1-46EF-B13C-EED6A8855478}">
      <dgm:prSet/>
      <dgm:spPr/>
      <dgm:t>
        <a:bodyPr/>
        <a:lstStyle/>
        <a:p>
          <a:endParaRPr lang="en-US"/>
        </a:p>
      </dgm:t>
    </dgm:pt>
    <dgm:pt modelId="{EC694F4D-C003-408D-AB38-93C9C6D8D8EC}" type="sibTrans" cxnId="{0652D9B0-DDF1-46EF-B13C-EED6A8855478}">
      <dgm:prSet/>
      <dgm:spPr/>
      <dgm:t>
        <a:bodyPr/>
        <a:lstStyle/>
        <a:p>
          <a:endParaRPr lang="en-US"/>
        </a:p>
      </dgm:t>
    </dgm:pt>
    <dgm:pt modelId="{1365B246-8895-46F9-A8D7-2ABB8F9490DE}" type="pres">
      <dgm:prSet presAssocID="{0BA08649-977B-4C33-90EF-A7BBF3D3CBEF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BF105D7D-0D01-4B0D-B60C-1C763531779B}" type="pres">
      <dgm:prSet presAssocID="{D78CFC1A-5816-4B3A-9FB9-7054D465B682}" presName="composite" presStyleCnt="0"/>
      <dgm:spPr/>
    </dgm:pt>
    <dgm:pt modelId="{A1A678E7-634A-47BC-B07E-CB346E641164}" type="pres">
      <dgm:prSet presAssocID="{D78CFC1A-5816-4B3A-9FB9-7054D465B682}" presName="bentUpArrow1" presStyleLbl="alignImgPlace1" presStyleIdx="0" presStyleCnt="2"/>
      <dgm:spPr>
        <a:xfrm rot="5400000">
          <a:off x="596464" y="1157691"/>
          <a:ext cx="1023877" cy="116564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93A299">
            <a:tint val="50000"/>
            <a:hueOff val="0"/>
            <a:satOff val="0"/>
            <a:lumOff val="0"/>
            <a:alphaOff val="0"/>
          </a:srgbClr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36C981A0-AC0D-4F5F-B36A-3F1E257194B0}" type="pres">
      <dgm:prSet presAssocID="{D78CFC1A-5816-4B3A-9FB9-7054D465B682}" presName="ParentText" presStyleLbl="node1" presStyleIdx="0" presStyleCnt="3">
        <dgm:presLayoutVars>
          <dgm:chMax val="1"/>
          <dgm:chPref val="1"/>
          <dgm:bulletEnabled val="1"/>
        </dgm:presLayoutVars>
      </dgm:prSet>
      <dgm:spPr>
        <a:prstGeom prst="roundRect">
          <a:avLst>
            <a:gd name="adj" fmla="val 16670"/>
          </a:avLst>
        </a:prstGeom>
      </dgm:spPr>
      <dgm:t>
        <a:bodyPr/>
        <a:lstStyle/>
        <a:p>
          <a:endParaRPr lang="en-US"/>
        </a:p>
      </dgm:t>
    </dgm:pt>
    <dgm:pt modelId="{8A476B32-33D8-48EC-BB34-ED72BD2170A4}" type="pres">
      <dgm:prSet presAssocID="{D78CFC1A-5816-4B3A-9FB9-7054D465B682}" presName="ChildText" presStyleLbl="revTx" presStyleIdx="0" presStyleCnt="3" custScaleX="311381" custScaleY="73263" custLinFactX="19856" custLinFactNeighborX="100000" custLinFactNeighborY="-9177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AFE08FA3-6B57-43C0-A6A0-17ECC88620F1}" type="pres">
      <dgm:prSet presAssocID="{CB530526-7FB3-4B11-8998-804E074AC9EF}" presName="sibTrans" presStyleCnt="0"/>
      <dgm:spPr/>
    </dgm:pt>
    <dgm:pt modelId="{B077C6AE-77D9-4869-B8AF-551A9D3F42AB}" type="pres">
      <dgm:prSet presAssocID="{89A13932-D7E9-477D-8843-497D6A546237}" presName="composite" presStyleCnt="0"/>
      <dgm:spPr/>
    </dgm:pt>
    <dgm:pt modelId="{C0201121-A82C-4F1F-A6A5-F6F1543101EF}" type="pres">
      <dgm:prSet presAssocID="{89A13932-D7E9-477D-8843-497D6A546237}" presName="bentUpArrow1" presStyleLbl="alignImgPlace1" presStyleIdx="1" presStyleCnt="2" custLinFactNeighborX="-58817" custLinFactNeighborY="680"/>
      <dgm:spPr>
        <a:xfrm rot="5400000">
          <a:off x="1975881" y="2519916"/>
          <a:ext cx="1023877" cy="116564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93A299">
            <a:tint val="50000"/>
            <a:hueOff val="0"/>
            <a:satOff val="0"/>
            <a:lumOff val="0"/>
            <a:alphaOff val="0"/>
          </a:srgbClr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7C5CDF22-592C-47C6-92BC-453ED4FFCEDE}" type="pres">
      <dgm:prSet presAssocID="{89A13932-D7E9-477D-8843-497D6A546237}" presName="ParentText" presStyleLbl="node1" presStyleIdx="1" presStyleCnt="3" custLinFactNeighborX="-41414" custLinFactNeighborY="-528">
        <dgm:presLayoutVars>
          <dgm:chMax val="1"/>
          <dgm:chPref val="1"/>
          <dgm:bulletEnabled val="1"/>
        </dgm:presLayoutVars>
      </dgm:prSet>
      <dgm:spPr>
        <a:prstGeom prst="roundRect">
          <a:avLst>
            <a:gd name="adj" fmla="val 16670"/>
          </a:avLst>
        </a:prstGeom>
      </dgm:spPr>
      <dgm:t>
        <a:bodyPr/>
        <a:lstStyle/>
        <a:p>
          <a:endParaRPr lang="en-US"/>
        </a:p>
      </dgm:t>
    </dgm:pt>
    <dgm:pt modelId="{6F30618F-C354-4187-9A16-B374DCBB4654}" type="pres">
      <dgm:prSet presAssocID="{89A13932-D7E9-477D-8843-497D6A546237}" presName="ChildText" presStyleLbl="revTx" presStyleIdx="1" presStyleCnt="3" custScaleX="215908" custLinFactNeighborX="9404" custLinFactNeighborY="-4638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15DD6AF2-FCB3-4562-ACE6-1233C25DAAE6}" type="pres">
      <dgm:prSet presAssocID="{544AA486-5796-48AA-AB11-D10E4A30D772}" presName="sibTrans" presStyleCnt="0"/>
      <dgm:spPr/>
    </dgm:pt>
    <dgm:pt modelId="{5F4B327F-F3DB-4984-AC76-A6783D1910FE}" type="pres">
      <dgm:prSet presAssocID="{F07DA492-F4FF-4865-BA6A-A2C9E416AA18}" presName="composite" presStyleCnt="0"/>
      <dgm:spPr/>
    </dgm:pt>
    <dgm:pt modelId="{CEC2B336-8686-40D2-8B50-6D737975BDA6}" type="pres">
      <dgm:prSet presAssocID="{F07DA492-F4FF-4865-BA6A-A2C9E416AA18}" presName="ParentText" presStyleLbl="node1" presStyleIdx="2" presStyleCnt="3" custLinFactNeighborX="-77224" custLinFactNeighborY="827">
        <dgm:presLayoutVars>
          <dgm:chMax val="1"/>
          <dgm:chPref val="1"/>
          <dgm:bulletEnabled val="1"/>
        </dgm:presLayoutVars>
      </dgm:prSet>
      <dgm:spPr>
        <a:prstGeom prst="roundRect">
          <a:avLst>
            <a:gd name="adj" fmla="val 16670"/>
          </a:avLst>
        </a:prstGeom>
      </dgm:spPr>
      <dgm:t>
        <a:bodyPr/>
        <a:lstStyle/>
        <a:p>
          <a:endParaRPr lang="en-US"/>
        </a:p>
      </dgm:t>
    </dgm:pt>
    <dgm:pt modelId="{8AD635DB-A35C-47A0-9727-3C0781B80AAE}" type="pres">
      <dgm:prSet presAssocID="{F07DA492-F4FF-4865-BA6A-A2C9E416AA18}" presName="FinalChildText" presStyleLbl="revTx" presStyleIdx="2" presStyleCnt="3" custScaleX="248242" custLinFactNeighborX="-29744" custLinFactNeighborY="-2963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82498820-8A66-4FD7-A19B-1F8A83DADE3D}" srcId="{89A13932-D7E9-477D-8843-497D6A546237}" destId="{757EAE11-3318-499C-95E0-0A89C5AEB6AD}" srcOrd="1" destOrd="0" parTransId="{6AE72AD3-802C-4AD1-9ACD-A0AC76B2730B}" sibTransId="{C1EF302F-367E-4451-B834-E2A820980BB5}"/>
    <dgm:cxn modelId="{DD96CEF8-7D2E-4B84-94E7-5D24F0A69A11}" srcId="{0BA08649-977B-4C33-90EF-A7BBF3D3CBEF}" destId="{89A13932-D7E9-477D-8843-497D6A546237}" srcOrd="1" destOrd="0" parTransId="{3D54A0AF-6F5A-4D51-B91A-E20D5842D36A}" sibTransId="{544AA486-5796-48AA-AB11-D10E4A30D772}"/>
    <dgm:cxn modelId="{D4D6E1AE-1D53-4093-973D-9308C09489ED}" srcId="{0BA08649-977B-4C33-90EF-A7BBF3D3CBEF}" destId="{F07DA492-F4FF-4865-BA6A-A2C9E416AA18}" srcOrd="2" destOrd="0" parTransId="{636A6EB3-DF4D-42C9-AD00-9965D64585C4}" sibTransId="{BB27B595-C86B-42F2-8628-2F5DD3381F5D}"/>
    <dgm:cxn modelId="{DC1A5CA5-37D0-4013-8DFB-21D851D67CDE}" srcId="{0BA08649-977B-4C33-90EF-A7BBF3D3CBEF}" destId="{D78CFC1A-5816-4B3A-9FB9-7054D465B682}" srcOrd="0" destOrd="0" parTransId="{63FBC036-2CC1-4BA7-8AE1-1432357C919C}" sibTransId="{CB530526-7FB3-4B11-8998-804E074AC9EF}"/>
    <dgm:cxn modelId="{DA3B37F5-4334-4CC1-8570-5AD66BFF0F76}" srcId="{89A13932-D7E9-477D-8843-497D6A546237}" destId="{860EBC28-0D50-4FF9-8C57-D9302F6E2BBA}" srcOrd="0" destOrd="0" parTransId="{2EAFD229-C68E-4EE9-884A-9FD5BB73E0E7}" sibTransId="{40E71FC3-E46E-4393-9ED0-4BA3CF57C2A1}"/>
    <dgm:cxn modelId="{AC0776D4-5640-4B97-BA00-A135465A7592}" type="presOf" srcId="{31ADB3FD-5325-4169-8BF4-1318B4FCEF26}" destId="{8AD635DB-A35C-47A0-9727-3C0781B80AAE}" srcOrd="0" destOrd="1" presId="urn:microsoft.com/office/officeart/2005/8/layout/StepDownProcess"/>
    <dgm:cxn modelId="{1B4B1DF0-36BE-497F-85FE-4AB3F74ACE4B}" srcId="{D78CFC1A-5816-4B3A-9FB9-7054D465B682}" destId="{A214BE00-45BB-48E6-BDA8-7E74D01FE1B9}" srcOrd="0" destOrd="0" parTransId="{A0FDCD2D-E293-4324-8749-CC1321BA27CC}" sibTransId="{2B1864CA-C506-4B74-BF65-CA02C392666E}"/>
    <dgm:cxn modelId="{4A58FA6C-1DAE-4DA0-A177-2C8F12062566}" type="presOf" srcId="{A214BE00-45BB-48E6-BDA8-7E74D01FE1B9}" destId="{8A476B32-33D8-48EC-BB34-ED72BD2170A4}" srcOrd="0" destOrd="0" presId="urn:microsoft.com/office/officeart/2005/8/layout/StepDownProcess"/>
    <dgm:cxn modelId="{3C5647A2-BC83-46EF-900A-68DD49890A84}" srcId="{F07DA492-F4FF-4865-BA6A-A2C9E416AA18}" destId="{44020DA5-B42E-456F-8F8F-BD548557CCDA}" srcOrd="0" destOrd="0" parTransId="{B92CB6FF-929B-4639-AEB0-E178CF56E03B}" sibTransId="{7C43A641-6A82-4AC3-BD5F-7750C3A8E440}"/>
    <dgm:cxn modelId="{EF4A6977-480E-4D53-A0AE-678EDA487944}" type="presOf" srcId="{757EAE11-3318-499C-95E0-0A89C5AEB6AD}" destId="{6F30618F-C354-4187-9A16-B374DCBB4654}" srcOrd="0" destOrd="1" presId="urn:microsoft.com/office/officeart/2005/8/layout/StepDownProcess"/>
    <dgm:cxn modelId="{B6442953-8C31-418E-BBD4-AFE44C7F79D7}" type="presOf" srcId="{0BA08649-977B-4C33-90EF-A7BBF3D3CBEF}" destId="{1365B246-8895-46F9-A8D7-2ABB8F9490DE}" srcOrd="0" destOrd="0" presId="urn:microsoft.com/office/officeart/2005/8/layout/StepDownProcess"/>
    <dgm:cxn modelId="{0652D9B0-DDF1-46EF-B13C-EED6A8855478}" srcId="{F07DA492-F4FF-4865-BA6A-A2C9E416AA18}" destId="{31ADB3FD-5325-4169-8BF4-1318B4FCEF26}" srcOrd="1" destOrd="0" parTransId="{2AC46403-DE7A-4D79-8D24-34D21A6AA172}" sibTransId="{EC694F4D-C003-408D-AB38-93C9C6D8D8EC}"/>
    <dgm:cxn modelId="{1EFCEB46-BF91-40C4-A9D0-D6E0082E9ED1}" type="presOf" srcId="{F07DA492-F4FF-4865-BA6A-A2C9E416AA18}" destId="{CEC2B336-8686-40D2-8B50-6D737975BDA6}" srcOrd="0" destOrd="0" presId="urn:microsoft.com/office/officeart/2005/8/layout/StepDownProcess"/>
    <dgm:cxn modelId="{7339FD15-5B48-4588-B398-99AEF4043416}" type="presOf" srcId="{44020DA5-B42E-456F-8F8F-BD548557CCDA}" destId="{8AD635DB-A35C-47A0-9727-3C0781B80AAE}" srcOrd="0" destOrd="0" presId="urn:microsoft.com/office/officeart/2005/8/layout/StepDownProcess"/>
    <dgm:cxn modelId="{34AFE06D-533B-4B23-8D32-ADD3B55997BC}" type="presOf" srcId="{D78CFC1A-5816-4B3A-9FB9-7054D465B682}" destId="{36C981A0-AC0D-4F5F-B36A-3F1E257194B0}" srcOrd="0" destOrd="0" presId="urn:microsoft.com/office/officeart/2005/8/layout/StepDownProcess"/>
    <dgm:cxn modelId="{2C1F998A-3EED-4FED-BD91-84EC70EDA70A}" type="presOf" srcId="{89A13932-D7E9-477D-8843-497D6A546237}" destId="{7C5CDF22-592C-47C6-92BC-453ED4FFCEDE}" srcOrd="0" destOrd="0" presId="urn:microsoft.com/office/officeart/2005/8/layout/StepDownProcess"/>
    <dgm:cxn modelId="{79D66837-EA65-4AD8-B62B-0D4BD9C22615}" type="presOf" srcId="{860EBC28-0D50-4FF9-8C57-D9302F6E2BBA}" destId="{6F30618F-C354-4187-9A16-B374DCBB4654}" srcOrd="0" destOrd="0" presId="urn:microsoft.com/office/officeart/2005/8/layout/StepDownProcess"/>
    <dgm:cxn modelId="{3CF9CCAC-7E4B-4F3B-A03D-EB68EFD97C52}" type="presParOf" srcId="{1365B246-8895-46F9-A8D7-2ABB8F9490DE}" destId="{BF105D7D-0D01-4B0D-B60C-1C763531779B}" srcOrd="0" destOrd="0" presId="urn:microsoft.com/office/officeart/2005/8/layout/StepDownProcess"/>
    <dgm:cxn modelId="{7C5027D2-EBC4-4A30-8A8A-29F6A0156428}" type="presParOf" srcId="{BF105D7D-0D01-4B0D-B60C-1C763531779B}" destId="{A1A678E7-634A-47BC-B07E-CB346E641164}" srcOrd="0" destOrd="0" presId="urn:microsoft.com/office/officeart/2005/8/layout/StepDownProcess"/>
    <dgm:cxn modelId="{DA44CBC6-1464-4A5F-93AF-5A51C76383EE}" type="presParOf" srcId="{BF105D7D-0D01-4B0D-B60C-1C763531779B}" destId="{36C981A0-AC0D-4F5F-B36A-3F1E257194B0}" srcOrd="1" destOrd="0" presId="urn:microsoft.com/office/officeart/2005/8/layout/StepDownProcess"/>
    <dgm:cxn modelId="{B05837B4-4906-42C2-9469-8D25315BC721}" type="presParOf" srcId="{BF105D7D-0D01-4B0D-B60C-1C763531779B}" destId="{8A476B32-33D8-48EC-BB34-ED72BD2170A4}" srcOrd="2" destOrd="0" presId="urn:microsoft.com/office/officeart/2005/8/layout/StepDownProcess"/>
    <dgm:cxn modelId="{B72E274F-54B5-4CC9-B1BC-69159886FF15}" type="presParOf" srcId="{1365B246-8895-46F9-A8D7-2ABB8F9490DE}" destId="{AFE08FA3-6B57-43C0-A6A0-17ECC88620F1}" srcOrd="1" destOrd="0" presId="urn:microsoft.com/office/officeart/2005/8/layout/StepDownProcess"/>
    <dgm:cxn modelId="{FDBEF8F0-F2C8-4163-B2D0-51057C1D7FF9}" type="presParOf" srcId="{1365B246-8895-46F9-A8D7-2ABB8F9490DE}" destId="{B077C6AE-77D9-4869-B8AF-551A9D3F42AB}" srcOrd="2" destOrd="0" presId="urn:microsoft.com/office/officeart/2005/8/layout/StepDownProcess"/>
    <dgm:cxn modelId="{8E9009C2-154E-4F31-8381-BF25F52ED089}" type="presParOf" srcId="{B077C6AE-77D9-4869-B8AF-551A9D3F42AB}" destId="{C0201121-A82C-4F1F-A6A5-F6F1543101EF}" srcOrd="0" destOrd="0" presId="urn:microsoft.com/office/officeart/2005/8/layout/StepDownProcess"/>
    <dgm:cxn modelId="{196D908C-16E6-49B0-BED5-EC1DF6162297}" type="presParOf" srcId="{B077C6AE-77D9-4869-B8AF-551A9D3F42AB}" destId="{7C5CDF22-592C-47C6-92BC-453ED4FFCEDE}" srcOrd="1" destOrd="0" presId="urn:microsoft.com/office/officeart/2005/8/layout/StepDownProcess"/>
    <dgm:cxn modelId="{8B9DCFDA-4DB3-415A-8DF6-53D7E64ECE3E}" type="presParOf" srcId="{B077C6AE-77D9-4869-B8AF-551A9D3F42AB}" destId="{6F30618F-C354-4187-9A16-B374DCBB4654}" srcOrd="2" destOrd="0" presId="urn:microsoft.com/office/officeart/2005/8/layout/StepDownProcess"/>
    <dgm:cxn modelId="{6C79EFFF-9568-4BFB-82C9-89EA3FA90F43}" type="presParOf" srcId="{1365B246-8895-46F9-A8D7-2ABB8F9490DE}" destId="{15DD6AF2-FCB3-4562-ACE6-1233C25DAAE6}" srcOrd="3" destOrd="0" presId="urn:microsoft.com/office/officeart/2005/8/layout/StepDownProcess"/>
    <dgm:cxn modelId="{8DF78B49-B635-4946-BB0E-77128C490B15}" type="presParOf" srcId="{1365B246-8895-46F9-A8D7-2ABB8F9490DE}" destId="{5F4B327F-F3DB-4984-AC76-A6783D1910FE}" srcOrd="4" destOrd="0" presId="urn:microsoft.com/office/officeart/2005/8/layout/StepDownProcess"/>
    <dgm:cxn modelId="{530C2B6E-5E2D-4D28-AA06-4C3359E6C94D}" type="presParOf" srcId="{5F4B327F-F3DB-4984-AC76-A6783D1910FE}" destId="{CEC2B336-8686-40D2-8B50-6D737975BDA6}" srcOrd="0" destOrd="0" presId="urn:microsoft.com/office/officeart/2005/8/layout/StepDownProcess"/>
    <dgm:cxn modelId="{5FD13B85-2AE3-4C0C-89F6-A9CE12F6F655}" type="presParOf" srcId="{5F4B327F-F3DB-4984-AC76-A6783D1910FE}" destId="{8AD635DB-A35C-47A0-9727-3C0781B80AAE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BA08649-977B-4C33-90EF-A7BBF3D3CBEF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78CFC1A-5816-4B3A-9FB9-7054D465B682}">
      <dgm:prSet phldrT="[Text]"/>
      <dgm:spPr>
        <a:xfrm>
          <a:off x="325198" y="22701"/>
          <a:ext cx="1723607" cy="1206469"/>
        </a:xfrm>
        <a:solidFill>
          <a:srgbClr val="93A299">
            <a:hueOff val="0"/>
            <a:satOff val="0"/>
            <a:lumOff val="0"/>
            <a:alphaOff val="0"/>
          </a:srgbClr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rgbClr val="FFFFFF"/>
              </a:solidFill>
              <a:latin typeface="Franklin Gothic Medium"/>
              <a:ea typeface="+mn-ea"/>
              <a:cs typeface="+mn-cs"/>
            </a:rPr>
            <a:t>$47,700</a:t>
          </a:r>
          <a:endParaRPr lang="en-US" dirty="0">
            <a:solidFill>
              <a:srgbClr val="FFFFFF"/>
            </a:solidFill>
            <a:latin typeface="Franklin Gothic Medium"/>
            <a:ea typeface="+mn-ea"/>
            <a:cs typeface="+mn-cs"/>
          </a:endParaRPr>
        </a:p>
      </dgm:t>
    </dgm:pt>
    <dgm:pt modelId="{63FBC036-2CC1-4BA7-8AE1-1432357C919C}" type="parTrans" cxnId="{DC1A5CA5-37D0-4013-8DFB-21D851D67CDE}">
      <dgm:prSet/>
      <dgm:spPr/>
      <dgm:t>
        <a:bodyPr/>
        <a:lstStyle/>
        <a:p>
          <a:endParaRPr lang="en-US"/>
        </a:p>
      </dgm:t>
    </dgm:pt>
    <dgm:pt modelId="{CB530526-7FB3-4B11-8998-804E074AC9EF}" type="sibTrans" cxnId="{DC1A5CA5-37D0-4013-8DFB-21D851D67CDE}">
      <dgm:prSet/>
      <dgm:spPr/>
      <dgm:t>
        <a:bodyPr/>
        <a:lstStyle/>
        <a:p>
          <a:endParaRPr lang="en-US"/>
        </a:p>
      </dgm:t>
    </dgm:pt>
    <dgm:pt modelId="{A214BE00-45BB-48E6-BDA8-7E74D01FE1B9}">
      <dgm:prSet phldrT="[Text]" custT="1"/>
      <dgm:spPr>
        <a:xfrm>
          <a:off x="2226383" y="178638"/>
          <a:ext cx="3903435" cy="714403"/>
        </a:xfrm>
        <a:noFill/>
        <a:ln>
          <a:noFill/>
        </a:ln>
        <a:effectLst/>
      </dgm:spPr>
      <dgm:t>
        <a:bodyPr/>
        <a:lstStyle/>
        <a:p>
          <a:r>
            <a:rPr lang="en-US" sz="1800" dirty="0" smtClean="0">
              <a:solidFill>
                <a:srgbClr val="292934">
                  <a:hueOff val="0"/>
                  <a:satOff val="0"/>
                  <a:lumOff val="0"/>
                  <a:alphaOff val="0"/>
                </a:srgbClr>
              </a:solidFill>
              <a:latin typeface="Franklin Gothic Medium"/>
              <a:ea typeface="+mn-ea"/>
              <a:cs typeface="+mn-cs"/>
            </a:rPr>
            <a:t>Property appraised value</a:t>
          </a:r>
          <a:endParaRPr lang="en-US" sz="1800" dirty="0">
            <a:solidFill>
              <a:srgbClr val="292934">
                <a:hueOff val="0"/>
                <a:satOff val="0"/>
                <a:lumOff val="0"/>
                <a:alphaOff val="0"/>
              </a:srgbClr>
            </a:solidFill>
            <a:latin typeface="Franklin Gothic Medium"/>
            <a:ea typeface="+mn-ea"/>
            <a:cs typeface="+mn-cs"/>
          </a:endParaRPr>
        </a:p>
      </dgm:t>
    </dgm:pt>
    <dgm:pt modelId="{A0FDCD2D-E293-4324-8749-CC1321BA27CC}" type="parTrans" cxnId="{1B4B1DF0-36BE-497F-85FE-4AB3F74ACE4B}">
      <dgm:prSet/>
      <dgm:spPr/>
      <dgm:t>
        <a:bodyPr/>
        <a:lstStyle/>
        <a:p>
          <a:endParaRPr lang="en-US"/>
        </a:p>
      </dgm:t>
    </dgm:pt>
    <dgm:pt modelId="{2B1864CA-C506-4B74-BF65-CA02C392666E}" type="sibTrans" cxnId="{1B4B1DF0-36BE-497F-85FE-4AB3F74ACE4B}">
      <dgm:prSet/>
      <dgm:spPr/>
      <dgm:t>
        <a:bodyPr/>
        <a:lstStyle/>
        <a:p>
          <a:endParaRPr lang="en-US"/>
        </a:p>
      </dgm:t>
    </dgm:pt>
    <dgm:pt modelId="{89A13932-D7E9-477D-8843-497D6A546237}">
      <dgm:prSet phldrT="[Text]"/>
      <dgm:spPr>
        <a:xfrm>
          <a:off x="1676401" y="1371595"/>
          <a:ext cx="1723607" cy="1206469"/>
        </a:xfrm>
        <a:solidFill>
          <a:srgbClr val="93A299">
            <a:hueOff val="0"/>
            <a:satOff val="0"/>
            <a:lumOff val="0"/>
            <a:alphaOff val="0"/>
          </a:srgbClr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rgbClr val="FFFFFF"/>
              </a:solidFill>
              <a:latin typeface="Franklin Gothic Medium"/>
              <a:ea typeface="+mn-ea"/>
              <a:cs typeface="+mn-cs"/>
            </a:rPr>
            <a:t>$9,063</a:t>
          </a:r>
          <a:endParaRPr lang="en-US" dirty="0">
            <a:solidFill>
              <a:srgbClr val="FFFFFF"/>
            </a:solidFill>
            <a:latin typeface="Franklin Gothic Medium"/>
            <a:ea typeface="+mn-ea"/>
            <a:cs typeface="+mn-cs"/>
          </a:endParaRPr>
        </a:p>
      </dgm:t>
    </dgm:pt>
    <dgm:pt modelId="{3D54A0AF-6F5A-4D51-B91A-E20D5842D36A}" type="parTrans" cxnId="{DD96CEF8-7D2E-4B84-94E7-5D24F0A69A11}">
      <dgm:prSet/>
      <dgm:spPr/>
      <dgm:t>
        <a:bodyPr/>
        <a:lstStyle/>
        <a:p>
          <a:endParaRPr lang="en-US"/>
        </a:p>
      </dgm:t>
    </dgm:pt>
    <dgm:pt modelId="{544AA486-5796-48AA-AB11-D10E4A30D772}" type="sibTrans" cxnId="{DD96CEF8-7D2E-4B84-94E7-5D24F0A69A11}">
      <dgm:prSet/>
      <dgm:spPr/>
      <dgm:t>
        <a:bodyPr/>
        <a:lstStyle/>
        <a:p>
          <a:endParaRPr lang="en-US"/>
        </a:p>
      </dgm:t>
    </dgm:pt>
    <dgm:pt modelId="{860EBC28-0D50-4FF9-8C57-D9302F6E2BBA}">
      <dgm:prSet phldrT="[Text]" custT="1"/>
      <dgm:spPr>
        <a:xfrm>
          <a:off x="3505206" y="1447803"/>
          <a:ext cx="2706596" cy="975121"/>
        </a:xfrm>
        <a:noFill/>
        <a:ln>
          <a:noFill/>
        </a:ln>
        <a:effectLst/>
      </dgm:spPr>
      <dgm:t>
        <a:bodyPr/>
        <a:lstStyle/>
        <a:p>
          <a:r>
            <a:rPr lang="en-US" sz="1800" dirty="0" smtClean="0">
              <a:solidFill>
                <a:srgbClr val="292934">
                  <a:hueOff val="0"/>
                  <a:satOff val="0"/>
                  <a:lumOff val="0"/>
                  <a:alphaOff val="0"/>
                </a:srgbClr>
              </a:solidFill>
              <a:latin typeface="Franklin Gothic Medium"/>
              <a:ea typeface="+mn-ea"/>
              <a:cs typeface="+mn-cs"/>
            </a:rPr>
            <a:t>City assessed value</a:t>
          </a:r>
          <a:endParaRPr lang="en-US" sz="1800" dirty="0">
            <a:solidFill>
              <a:srgbClr val="292934">
                <a:hueOff val="0"/>
                <a:satOff val="0"/>
                <a:lumOff val="0"/>
                <a:alphaOff val="0"/>
              </a:srgbClr>
            </a:solidFill>
            <a:latin typeface="Franklin Gothic Medium"/>
            <a:ea typeface="+mn-ea"/>
            <a:cs typeface="+mn-cs"/>
          </a:endParaRPr>
        </a:p>
      </dgm:t>
    </dgm:pt>
    <dgm:pt modelId="{2EAFD229-C68E-4EE9-884A-9FD5BB73E0E7}" type="parTrans" cxnId="{DA3B37F5-4334-4CC1-8570-5AD66BFF0F76}">
      <dgm:prSet/>
      <dgm:spPr/>
      <dgm:t>
        <a:bodyPr/>
        <a:lstStyle/>
        <a:p>
          <a:endParaRPr lang="en-US"/>
        </a:p>
      </dgm:t>
    </dgm:pt>
    <dgm:pt modelId="{40E71FC3-E46E-4393-9ED0-4BA3CF57C2A1}" type="sibTrans" cxnId="{DA3B37F5-4334-4CC1-8570-5AD66BFF0F76}">
      <dgm:prSet/>
      <dgm:spPr/>
      <dgm:t>
        <a:bodyPr/>
        <a:lstStyle/>
        <a:p>
          <a:endParaRPr lang="en-US"/>
        </a:p>
      </dgm:t>
    </dgm:pt>
    <dgm:pt modelId="{F07DA492-F4FF-4865-BA6A-A2C9E416AA18}">
      <dgm:prSet phldrT="[Text]" custT="1"/>
      <dgm:spPr>
        <a:xfrm>
          <a:off x="3124194" y="2743206"/>
          <a:ext cx="1723607" cy="1206469"/>
        </a:xfrm>
        <a:solidFill>
          <a:srgbClr val="FFC000"/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3200" b="1" dirty="0" smtClean="0">
              <a:solidFill>
                <a:srgbClr val="FF0000"/>
              </a:solidFill>
              <a:latin typeface="Franklin Gothic Medium"/>
              <a:ea typeface="+mn-ea"/>
              <a:cs typeface="+mn-cs"/>
            </a:rPr>
            <a:t>$</a:t>
          </a:r>
          <a:r>
            <a:rPr lang="en-US" sz="2800" b="1" dirty="0" smtClean="0">
              <a:solidFill>
                <a:srgbClr val="FF0000"/>
              </a:solidFill>
              <a:latin typeface="Franklin Gothic Medium"/>
              <a:ea typeface="+mn-ea"/>
              <a:cs typeface="+mn-cs"/>
            </a:rPr>
            <a:t>77.04</a:t>
          </a:r>
          <a:endParaRPr lang="en-US" sz="2400" b="1" dirty="0" smtClean="0">
            <a:solidFill>
              <a:srgbClr val="FF0000"/>
            </a:solidFill>
            <a:latin typeface="Franklin Gothic Medium"/>
            <a:ea typeface="+mn-ea"/>
            <a:cs typeface="+mn-cs"/>
          </a:endParaRPr>
        </a:p>
      </dgm:t>
    </dgm:pt>
    <dgm:pt modelId="{636A6EB3-DF4D-42C9-AD00-9965D64585C4}" type="parTrans" cxnId="{D4D6E1AE-1D53-4093-973D-9308C09489ED}">
      <dgm:prSet/>
      <dgm:spPr/>
      <dgm:t>
        <a:bodyPr/>
        <a:lstStyle/>
        <a:p>
          <a:endParaRPr lang="en-US"/>
        </a:p>
      </dgm:t>
    </dgm:pt>
    <dgm:pt modelId="{BB27B595-C86B-42F2-8628-2F5DD3381F5D}" type="sibTrans" cxnId="{D4D6E1AE-1D53-4093-973D-9308C09489ED}">
      <dgm:prSet/>
      <dgm:spPr/>
      <dgm:t>
        <a:bodyPr/>
        <a:lstStyle/>
        <a:p>
          <a:endParaRPr lang="en-US"/>
        </a:p>
      </dgm:t>
    </dgm:pt>
    <dgm:pt modelId="{44020DA5-B42E-456F-8F8F-BD548557CCDA}">
      <dgm:prSet phldrT="[Text]" custT="1"/>
      <dgm:spPr>
        <a:xfrm>
          <a:off x="4876801" y="2819400"/>
          <a:ext cx="3111932" cy="975121"/>
        </a:xfrm>
        <a:noFill/>
        <a:ln>
          <a:noFill/>
        </a:ln>
        <a:effectLst/>
      </dgm:spPr>
      <dgm:t>
        <a:bodyPr/>
        <a:lstStyle/>
        <a:p>
          <a:r>
            <a:rPr lang="en-US" sz="1800" dirty="0" smtClean="0">
              <a:solidFill>
                <a:srgbClr val="292934">
                  <a:hueOff val="0"/>
                  <a:satOff val="0"/>
                  <a:lumOff val="0"/>
                  <a:alphaOff val="0"/>
                </a:srgbClr>
              </a:solidFill>
              <a:latin typeface="Franklin Gothic Medium"/>
              <a:ea typeface="+mn-ea"/>
              <a:cs typeface="+mn-cs"/>
            </a:rPr>
            <a:t>Additional tax per year</a:t>
          </a:r>
          <a:endParaRPr lang="en-US" sz="1800" dirty="0">
            <a:solidFill>
              <a:srgbClr val="292934">
                <a:hueOff val="0"/>
                <a:satOff val="0"/>
                <a:lumOff val="0"/>
                <a:alphaOff val="0"/>
              </a:srgbClr>
            </a:solidFill>
            <a:latin typeface="Franklin Gothic Medium"/>
            <a:ea typeface="+mn-ea"/>
            <a:cs typeface="+mn-cs"/>
          </a:endParaRPr>
        </a:p>
      </dgm:t>
    </dgm:pt>
    <dgm:pt modelId="{B92CB6FF-929B-4639-AEB0-E178CF56E03B}" type="parTrans" cxnId="{3C5647A2-BC83-46EF-900A-68DD49890A84}">
      <dgm:prSet/>
      <dgm:spPr/>
      <dgm:t>
        <a:bodyPr/>
        <a:lstStyle/>
        <a:p>
          <a:endParaRPr lang="en-US"/>
        </a:p>
      </dgm:t>
    </dgm:pt>
    <dgm:pt modelId="{7C43A641-6A82-4AC3-BD5F-7750C3A8E440}" type="sibTrans" cxnId="{3C5647A2-BC83-46EF-900A-68DD49890A84}">
      <dgm:prSet/>
      <dgm:spPr/>
      <dgm:t>
        <a:bodyPr/>
        <a:lstStyle/>
        <a:p>
          <a:endParaRPr lang="en-US"/>
        </a:p>
      </dgm:t>
    </dgm:pt>
    <dgm:pt modelId="{757EAE11-3318-499C-95E0-0A89C5AEB6AD}">
      <dgm:prSet phldrT="[Text]" custT="1"/>
      <dgm:spPr>
        <a:xfrm>
          <a:off x="3505206" y="1447803"/>
          <a:ext cx="2706596" cy="975121"/>
        </a:xfrm>
        <a:noFill/>
        <a:ln>
          <a:noFill/>
        </a:ln>
        <a:effectLst/>
      </dgm:spPr>
      <dgm:t>
        <a:bodyPr/>
        <a:lstStyle/>
        <a:p>
          <a:r>
            <a:rPr lang="en-US" sz="1800" dirty="0" smtClean="0">
              <a:solidFill>
                <a:srgbClr val="292934">
                  <a:hueOff val="0"/>
                  <a:satOff val="0"/>
                  <a:lumOff val="0"/>
                  <a:alphaOff val="0"/>
                </a:srgbClr>
              </a:solidFill>
              <a:latin typeface="Franklin Gothic Medium"/>
              <a:ea typeface="+mn-ea"/>
              <a:cs typeface="+mn-cs"/>
            </a:rPr>
            <a:t>Assessed value is 19% of Appraised Value</a:t>
          </a:r>
          <a:endParaRPr lang="en-US" sz="1800" dirty="0">
            <a:solidFill>
              <a:srgbClr val="292934">
                <a:hueOff val="0"/>
                <a:satOff val="0"/>
                <a:lumOff val="0"/>
                <a:alphaOff val="0"/>
              </a:srgbClr>
            </a:solidFill>
            <a:latin typeface="Franklin Gothic Medium"/>
            <a:ea typeface="+mn-ea"/>
            <a:cs typeface="+mn-cs"/>
          </a:endParaRPr>
        </a:p>
      </dgm:t>
    </dgm:pt>
    <dgm:pt modelId="{6AE72AD3-802C-4AD1-9ACD-A0AC76B2730B}" type="parTrans" cxnId="{82498820-8A66-4FD7-A19B-1F8A83DADE3D}">
      <dgm:prSet/>
      <dgm:spPr/>
      <dgm:t>
        <a:bodyPr/>
        <a:lstStyle/>
        <a:p>
          <a:endParaRPr lang="en-US"/>
        </a:p>
      </dgm:t>
    </dgm:pt>
    <dgm:pt modelId="{C1EF302F-367E-4451-B834-E2A820980BB5}" type="sibTrans" cxnId="{82498820-8A66-4FD7-A19B-1F8A83DADE3D}">
      <dgm:prSet/>
      <dgm:spPr/>
      <dgm:t>
        <a:bodyPr/>
        <a:lstStyle/>
        <a:p>
          <a:endParaRPr lang="en-US"/>
        </a:p>
      </dgm:t>
    </dgm:pt>
    <dgm:pt modelId="{31ADB3FD-5325-4169-8BF4-1318B4FCEF26}">
      <dgm:prSet phldrT="[Text]" custT="1"/>
      <dgm:spPr>
        <a:xfrm>
          <a:off x="4876801" y="2819400"/>
          <a:ext cx="3111932" cy="975121"/>
        </a:xfrm>
        <a:noFill/>
        <a:ln>
          <a:noFill/>
        </a:ln>
        <a:effectLst/>
      </dgm:spPr>
      <dgm:t>
        <a:bodyPr/>
        <a:lstStyle/>
        <a:p>
          <a:r>
            <a:rPr lang="en-US" sz="1800" dirty="0" smtClean="0">
              <a:solidFill>
                <a:srgbClr val="FF0000"/>
              </a:solidFill>
              <a:latin typeface="Franklin Gothic Medium"/>
              <a:ea typeface="+mn-ea"/>
              <a:cs typeface="+mn-cs"/>
            </a:rPr>
            <a:t>$6.41 per month</a:t>
          </a:r>
          <a:endParaRPr lang="en-US" sz="1800" dirty="0">
            <a:solidFill>
              <a:srgbClr val="FF0000"/>
            </a:solidFill>
            <a:latin typeface="Franklin Gothic Medium"/>
            <a:ea typeface="+mn-ea"/>
            <a:cs typeface="+mn-cs"/>
          </a:endParaRPr>
        </a:p>
      </dgm:t>
    </dgm:pt>
    <dgm:pt modelId="{2AC46403-DE7A-4D79-8D24-34D21A6AA172}" type="parTrans" cxnId="{0652D9B0-DDF1-46EF-B13C-EED6A8855478}">
      <dgm:prSet/>
      <dgm:spPr/>
      <dgm:t>
        <a:bodyPr/>
        <a:lstStyle/>
        <a:p>
          <a:endParaRPr lang="en-US"/>
        </a:p>
      </dgm:t>
    </dgm:pt>
    <dgm:pt modelId="{EC694F4D-C003-408D-AB38-93C9C6D8D8EC}" type="sibTrans" cxnId="{0652D9B0-DDF1-46EF-B13C-EED6A8855478}">
      <dgm:prSet/>
      <dgm:spPr/>
      <dgm:t>
        <a:bodyPr/>
        <a:lstStyle/>
        <a:p>
          <a:endParaRPr lang="en-US"/>
        </a:p>
      </dgm:t>
    </dgm:pt>
    <dgm:pt modelId="{1365B246-8895-46F9-A8D7-2ABB8F9490DE}" type="pres">
      <dgm:prSet presAssocID="{0BA08649-977B-4C33-90EF-A7BBF3D3CBEF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BF105D7D-0D01-4B0D-B60C-1C763531779B}" type="pres">
      <dgm:prSet presAssocID="{D78CFC1A-5816-4B3A-9FB9-7054D465B682}" presName="composite" presStyleCnt="0"/>
      <dgm:spPr/>
    </dgm:pt>
    <dgm:pt modelId="{A1A678E7-634A-47BC-B07E-CB346E641164}" type="pres">
      <dgm:prSet presAssocID="{D78CFC1A-5816-4B3A-9FB9-7054D465B682}" presName="bentUpArrow1" presStyleLbl="alignImgPlace1" presStyleIdx="0" presStyleCnt="2"/>
      <dgm:spPr>
        <a:xfrm rot="5400000">
          <a:off x="596464" y="1157691"/>
          <a:ext cx="1023877" cy="116564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93A299">
            <a:tint val="50000"/>
            <a:hueOff val="0"/>
            <a:satOff val="0"/>
            <a:lumOff val="0"/>
            <a:alphaOff val="0"/>
          </a:srgbClr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36C981A0-AC0D-4F5F-B36A-3F1E257194B0}" type="pres">
      <dgm:prSet presAssocID="{D78CFC1A-5816-4B3A-9FB9-7054D465B682}" presName="ParentText" presStyleLbl="node1" presStyleIdx="0" presStyleCnt="3">
        <dgm:presLayoutVars>
          <dgm:chMax val="1"/>
          <dgm:chPref val="1"/>
          <dgm:bulletEnabled val="1"/>
        </dgm:presLayoutVars>
      </dgm:prSet>
      <dgm:spPr>
        <a:prstGeom prst="roundRect">
          <a:avLst>
            <a:gd name="adj" fmla="val 16670"/>
          </a:avLst>
        </a:prstGeom>
      </dgm:spPr>
      <dgm:t>
        <a:bodyPr/>
        <a:lstStyle/>
        <a:p>
          <a:endParaRPr lang="en-US"/>
        </a:p>
      </dgm:t>
    </dgm:pt>
    <dgm:pt modelId="{8A476B32-33D8-48EC-BB34-ED72BD2170A4}" type="pres">
      <dgm:prSet presAssocID="{D78CFC1A-5816-4B3A-9FB9-7054D465B682}" presName="ChildText" presStyleLbl="revTx" presStyleIdx="0" presStyleCnt="3" custScaleX="311381" custScaleY="73263" custLinFactX="19856" custLinFactNeighborX="100000" custLinFactNeighborY="-9177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AFE08FA3-6B57-43C0-A6A0-17ECC88620F1}" type="pres">
      <dgm:prSet presAssocID="{CB530526-7FB3-4B11-8998-804E074AC9EF}" presName="sibTrans" presStyleCnt="0"/>
      <dgm:spPr/>
    </dgm:pt>
    <dgm:pt modelId="{B077C6AE-77D9-4869-B8AF-551A9D3F42AB}" type="pres">
      <dgm:prSet presAssocID="{89A13932-D7E9-477D-8843-497D6A546237}" presName="composite" presStyleCnt="0"/>
      <dgm:spPr/>
    </dgm:pt>
    <dgm:pt modelId="{C0201121-A82C-4F1F-A6A5-F6F1543101EF}" type="pres">
      <dgm:prSet presAssocID="{89A13932-D7E9-477D-8843-497D6A546237}" presName="bentUpArrow1" presStyleLbl="alignImgPlace1" presStyleIdx="1" presStyleCnt="2" custLinFactNeighborX="-58817" custLinFactNeighborY="680"/>
      <dgm:spPr>
        <a:xfrm rot="5400000">
          <a:off x="1975881" y="2519916"/>
          <a:ext cx="1023877" cy="116564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93A299">
            <a:tint val="50000"/>
            <a:hueOff val="0"/>
            <a:satOff val="0"/>
            <a:lumOff val="0"/>
            <a:alphaOff val="0"/>
          </a:srgbClr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7C5CDF22-592C-47C6-92BC-453ED4FFCEDE}" type="pres">
      <dgm:prSet presAssocID="{89A13932-D7E9-477D-8843-497D6A546237}" presName="ParentText" presStyleLbl="node1" presStyleIdx="1" presStyleCnt="3" custLinFactNeighborX="-41414" custLinFactNeighborY="-528">
        <dgm:presLayoutVars>
          <dgm:chMax val="1"/>
          <dgm:chPref val="1"/>
          <dgm:bulletEnabled val="1"/>
        </dgm:presLayoutVars>
      </dgm:prSet>
      <dgm:spPr>
        <a:prstGeom prst="roundRect">
          <a:avLst>
            <a:gd name="adj" fmla="val 16670"/>
          </a:avLst>
        </a:prstGeom>
      </dgm:spPr>
      <dgm:t>
        <a:bodyPr/>
        <a:lstStyle/>
        <a:p>
          <a:endParaRPr lang="en-US"/>
        </a:p>
      </dgm:t>
    </dgm:pt>
    <dgm:pt modelId="{6F30618F-C354-4187-9A16-B374DCBB4654}" type="pres">
      <dgm:prSet presAssocID="{89A13932-D7E9-477D-8843-497D6A546237}" presName="ChildText" presStyleLbl="revTx" presStyleIdx="1" presStyleCnt="3" custScaleX="215908" custLinFactNeighborX="9404" custLinFactNeighborY="-4638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15DD6AF2-FCB3-4562-ACE6-1233C25DAAE6}" type="pres">
      <dgm:prSet presAssocID="{544AA486-5796-48AA-AB11-D10E4A30D772}" presName="sibTrans" presStyleCnt="0"/>
      <dgm:spPr/>
    </dgm:pt>
    <dgm:pt modelId="{5F4B327F-F3DB-4984-AC76-A6783D1910FE}" type="pres">
      <dgm:prSet presAssocID="{F07DA492-F4FF-4865-BA6A-A2C9E416AA18}" presName="composite" presStyleCnt="0"/>
      <dgm:spPr/>
    </dgm:pt>
    <dgm:pt modelId="{CEC2B336-8686-40D2-8B50-6D737975BDA6}" type="pres">
      <dgm:prSet presAssocID="{F07DA492-F4FF-4865-BA6A-A2C9E416AA18}" presName="ParentText" presStyleLbl="node1" presStyleIdx="2" presStyleCnt="3" custLinFactNeighborX="-77224" custLinFactNeighborY="827">
        <dgm:presLayoutVars>
          <dgm:chMax val="1"/>
          <dgm:chPref val="1"/>
          <dgm:bulletEnabled val="1"/>
        </dgm:presLayoutVars>
      </dgm:prSet>
      <dgm:spPr>
        <a:prstGeom prst="roundRect">
          <a:avLst>
            <a:gd name="adj" fmla="val 16670"/>
          </a:avLst>
        </a:prstGeom>
      </dgm:spPr>
      <dgm:t>
        <a:bodyPr/>
        <a:lstStyle/>
        <a:p>
          <a:endParaRPr lang="en-US"/>
        </a:p>
      </dgm:t>
    </dgm:pt>
    <dgm:pt modelId="{8AD635DB-A35C-47A0-9727-3C0781B80AAE}" type="pres">
      <dgm:prSet presAssocID="{F07DA492-F4FF-4865-BA6A-A2C9E416AA18}" presName="FinalChildText" presStyleLbl="revTx" presStyleIdx="2" presStyleCnt="3" custScaleX="248242" custLinFactNeighborX="-29744" custLinFactNeighborY="-2963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82498820-8A66-4FD7-A19B-1F8A83DADE3D}" srcId="{89A13932-D7E9-477D-8843-497D6A546237}" destId="{757EAE11-3318-499C-95E0-0A89C5AEB6AD}" srcOrd="1" destOrd="0" parTransId="{6AE72AD3-802C-4AD1-9ACD-A0AC76B2730B}" sibTransId="{C1EF302F-367E-4451-B834-E2A820980BB5}"/>
    <dgm:cxn modelId="{DD96CEF8-7D2E-4B84-94E7-5D24F0A69A11}" srcId="{0BA08649-977B-4C33-90EF-A7BBF3D3CBEF}" destId="{89A13932-D7E9-477D-8843-497D6A546237}" srcOrd="1" destOrd="0" parTransId="{3D54A0AF-6F5A-4D51-B91A-E20D5842D36A}" sibTransId="{544AA486-5796-48AA-AB11-D10E4A30D772}"/>
    <dgm:cxn modelId="{2C1503BD-5EE1-4E4D-83D5-2AB058EACCC0}" type="presOf" srcId="{44020DA5-B42E-456F-8F8F-BD548557CCDA}" destId="{8AD635DB-A35C-47A0-9727-3C0781B80AAE}" srcOrd="0" destOrd="0" presId="urn:microsoft.com/office/officeart/2005/8/layout/StepDownProcess"/>
    <dgm:cxn modelId="{D4D6E1AE-1D53-4093-973D-9308C09489ED}" srcId="{0BA08649-977B-4C33-90EF-A7BBF3D3CBEF}" destId="{F07DA492-F4FF-4865-BA6A-A2C9E416AA18}" srcOrd="2" destOrd="0" parTransId="{636A6EB3-DF4D-42C9-AD00-9965D64585C4}" sibTransId="{BB27B595-C86B-42F2-8628-2F5DD3381F5D}"/>
    <dgm:cxn modelId="{DC1A5CA5-37D0-4013-8DFB-21D851D67CDE}" srcId="{0BA08649-977B-4C33-90EF-A7BBF3D3CBEF}" destId="{D78CFC1A-5816-4B3A-9FB9-7054D465B682}" srcOrd="0" destOrd="0" parTransId="{63FBC036-2CC1-4BA7-8AE1-1432357C919C}" sibTransId="{CB530526-7FB3-4B11-8998-804E074AC9EF}"/>
    <dgm:cxn modelId="{DA3B37F5-4334-4CC1-8570-5AD66BFF0F76}" srcId="{89A13932-D7E9-477D-8843-497D6A546237}" destId="{860EBC28-0D50-4FF9-8C57-D9302F6E2BBA}" srcOrd="0" destOrd="0" parTransId="{2EAFD229-C68E-4EE9-884A-9FD5BB73E0E7}" sibTransId="{40E71FC3-E46E-4393-9ED0-4BA3CF57C2A1}"/>
    <dgm:cxn modelId="{1B4B1DF0-36BE-497F-85FE-4AB3F74ACE4B}" srcId="{D78CFC1A-5816-4B3A-9FB9-7054D465B682}" destId="{A214BE00-45BB-48E6-BDA8-7E74D01FE1B9}" srcOrd="0" destOrd="0" parTransId="{A0FDCD2D-E293-4324-8749-CC1321BA27CC}" sibTransId="{2B1864CA-C506-4B74-BF65-CA02C392666E}"/>
    <dgm:cxn modelId="{3C5647A2-BC83-46EF-900A-68DD49890A84}" srcId="{F07DA492-F4FF-4865-BA6A-A2C9E416AA18}" destId="{44020DA5-B42E-456F-8F8F-BD548557CCDA}" srcOrd="0" destOrd="0" parTransId="{B92CB6FF-929B-4639-AEB0-E178CF56E03B}" sibTransId="{7C43A641-6A82-4AC3-BD5F-7750C3A8E440}"/>
    <dgm:cxn modelId="{3A871D55-DCFB-445B-9C8B-F42B7CBB36E1}" type="presOf" srcId="{89A13932-D7E9-477D-8843-497D6A546237}" destId="{7C5CDF22-592C-47C6-92BC-453ED4FFCEDE}" srcOrd="0" destOrd="0" presId="urn:microsoft.com/office/officeart/2005/8/layout/StepDownProcess"/>
    <dgm:cxn modelId="{253CF430-DFDE-4880-859D-85331850583B}" type="presOf" srcId="{860EBC28-0D50-4FF9-8C57-D9302F6E2BBA}" destId="{6F30618F-C354-4187-9A16-B374DCBB4654}" srcOrd="0" destOrd="0" presId="urn:microsoft.com/office/officeart/2005/8/layout/StepDownProcess"/>
    <dgm:cxn modelId="{0652D9B0-DDF1-46EF-B13C-EED6A8855478}" srcId="{F07DA492-F4FF-4865-BA6A-A2C9E416AA18}" destId="{31ADB3FD-5325-4169-8BF4-1318B4FCEF26}" srcOrd="1" destOrd="0" parTransId="{2AC46403-DE7A-4D79-8D24-34D21A6AA172}" sibTransId="{EC694F4D-C003-408D-AB38-93C9C6D8D8EC}"/>
    <dgm:cxn modelId="{F80129EB-CE7B-41DF-B384-A2683D2DEC60}" type="presOf" srcId="{A214BE00-45BB-48E6-BDA8-7E74D01FE1B9}" destId="{8A476B32-33D8-48EC-BB34-ED72BD2170A4}" srcOrd="0" destOrd="0" presId="urn:microsoft.com/office/officeart/2005/8/layout/StepDownProcess"/>
    <dgm:cxn modelId="{1D36DD36-E4C7-456F-A866-1B70C8CA0676}" type="presOf" srcId="{F07DA492-F4FF-4865-BA6A-A2C9E416AA18}" destId="{CEC2B336-8686-40D2-8B50-6D737975BDA6}" srcOrd="0" destOrd="0" presId="urn:microsoft.com/office/officeart/2005/8/layout/StepDownProcess"/>
    <dgm:cxn modelId="{C6F057E1-9EEE-486B-93BB-9DB90678CAC1}" type="presOf" srcId="{31ADB3FD-5325-4169-8BF4-1318B4FCEF26}" destId="{8AD635DB-A35C-47A0-9727-3C0781B80AAE}" srcOrd="0" destOrd="1" presId="urn:microsoft.com/office/officeart/2005/8/layout/StepDownProcess"/>
    <dgm:cxn modelId="{6AF81461-01E2-49E8-B494-58BAED3FBF57}" type="presOf" srcId="{D78CFC1A-5816-4B3A-9FB9-7054D465B682}" destId="{36C981A0-AC0D-4F5F-B36A-3F1E257194B0}" srcOrd="0" destOrd="0" presId="urn:microsoft.com/office/officeart/2005/8/layout/StepDownProcess"/>
    <dgm:cxn modelId="{94A28A9A-113E-42DF-9073-03CDE354F186}" type="presOf" srcId="{757EAE11-3318-499C-95E0-0A89C5AEB6AD}" destId="{6F30618F-C354-4187-9A16-B374DCBB4654}" srcOrd="0" destOrd="1" presId="urn:microsoft.com/office/officeart/2005/8/layout/StepDownProcess"/>
    <dgm:cxn modelId="{5387C95F-C83F-4A30-B2AF-45C61F32107F}" type="presOf" srcId="{0BA08649-977B-4C33-90EF-A7BBF3D3CBEF}" destId="{1365B246-8895-46F9-A8D7-2ABB8F9490DE}" srcOrd="0" destOrd="0" presId="urn:microsoft.com/office/officeart/2005/8/layout/StepDownProcess"/>
    <dgm:cxn modelId="{526A5B83-C898-4331-BE2D-CE5B131D8149}" type="presParOf" srcId="{1365B246-8895-46F9-A8D7-2ABB8F9490DE}" destId="{BF105D7D-0D01-4B0D-B60C-1C763531779B}" srcOrd="0" destOrd="0" presId="urn:microsoft.com/office/officeart/2005/8/layout/StepDownProcess"/>
    <dgm:cxn modelId="{0581CBFA-FFCF-45A2-ACC0-CC82B73F6906}" type="presParOf" srcId="{BF105D7D-0D01-4B0D-B60C-1C763531779B}" destId="{A1A678E7-634A-47BC-B07E-CB346E641164}" srcOrd="0" destOrd="0" presId="urn:microsoft.com/office/officeart/2005/8/layout/StepDownProcess"/>
    <dgm:cxn modelId="{38E17DA6-FED8-4F2D-B709-C4D27FF67F5B}" type="presParOf" srcId="{BF105D7D-0D01-4B0D-B60C-1C763531779B}" destId="{36C981A0-AC0D-4F5F-B36A-3F1E257194B0}" srcOrd="1" destOrd="0" presId="urn:microsoft.com/office/officeart/2005/8/layout/StepDownProcess"/>
    <dgm:cxn modelId="{D460FAB9-CC09-4D17-BC49-2E2CF23EAA62}" type="presParOf" srcId="{BF105D7D-0D01-4B0D-B60C-1C763531779B}" destId="{8A476B32-33D8-48EC-BB34-ED72BD2170A4}" srcOrd="2" destOrd="0" presId="urn:microsoft.com/office/officeart/2005/8/layout/StepDownProcess"/>
    <dgm:cxn modelId="{07EC32F5-3607-490D-BAD8-7783DEAFE4D8}" type="presParOf" srcId="{1365B246-8895-46F9-A8D7-2ABB8F9490DE}" destId="{AFE08FA3-6B57-43C0-A6A0-17ECC88620F1}" srcOrd="1" destOrd="0" presId="urn:microsoft.com/office/officeart/2005/8/layout/StepDownProcess"/>
    <dgm:cxn modelId="{E8B03A3A-4544-4D2F-92D1-BDEF1C518FF7}" type="presParOf" srcId="{1365B246-8895-46F9-A8D7-2ABB8F9490DE}" destId="{B077C6AE-77D9-4869-B8AF-551A9D3F42AB}" srcOrd="2" destOrd="0" presId="urn:microsoft.com/office/officeart/2005/8/layout/StepDownProcess"/>
    <dgm:cxn modelId="{25A4F9A8-B597-489E-8D63-6446C28EDE1B}" type="presParOf" srcId="{B077C6AE-77D9-4869-B8AF-551A9D3F42AB}" destId="{C0201121-A82C-4F1F-A6A5-F6F1543101EF}" srcOrd="0" destOrd="0" presId="urn:microsoft.com/office/officeart/2005/8/layout/StepDownProcess"/>
    <dgm:cxn modelId="{4709EF63-0338-4BA5-AF86-5850BC4BACE4}" type="presParOf" srcId="{B077C6AE-77D9-4869-B8AF-551A9D3F42AB}" destId="{7C5CDF22-592C-47C6-92BC-453ED4FFCEDE}" srcOrd="1" destOrd="0" presId="urn:microsoft.com/office/officeart/2005/8/layout/StepDownProcess"/>
    <dgm:cxn modelId="{65C699FC-3BE1-4FB8-BE55-837C9A6BB20E}" type="presParOf" srcId="{B077C6AE-77D9-4869-B8AF-551A9D3F42AB}" destId="{6F30618F-C354-4187-9A16-B374DCBB4654}" srcOrd="2" destOrd="0" presId="urn:microsoft.com/office/officeart/2005/8/layout/StepDownProcess"/>
    <dgm:cxn modelId="{CC5A6046-CDF8-4F00-ACAB-6588E54B3E47}" type="presParOf" srcId="{1365B246-8895-46F9-A8D7-2ABB8F9490DE}" destId="{15DD6AF2-FCB3-4562-ACE6-1233C25DAAE6}" srcOrd="3" destOrd="0" presId="urn:microsoft.com/office/officeart/2005/8/layout/StepDownProcess"/>
    <dgm:cxn modelId="{BDCBBA75-864A-47F5-9AAE-AF5EB254C4FC}" type="presParOf" srcId="{1365B246-8895-46F9-A8D7-2ABB8F9490DE}" destId="{5F4B327F-F3DB-4984-AC76-A6783D1910FE}" srcOrd="4" destOrd="0" presId="urn:microsoft.com/office/officeart/2005/8/layout/StepDownProcess"/>
    <dgm:cxn modelId="{DC874351-D13F-416F-AB4C-33E6C4913ACA}" type="presParOf" srcId="{5F4B327F-F3DB-4984-AC76-A6783D1910FE}" destId="{CEC2B336-8686-40D2-8B50-6D737975BDA6}" srcOrd="0" destOrd="0" presId="urn:microsoft.com/office/officeart/2005/8/layout/StepDownProcess"/>
    <dgm:cxn modelId="{A181789E-DFEB-4FE4-B5D1-D8C4618FD328}" type="presParOf" srcId="{5F4B327F-F3DB-4984-AC76-A6783D1910FE}" destId="{8AD635DB-A35C-47A0-9727-3C0781B80AAE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A678E7-634A-47BC-B07E-CB346E641164}">
      <dsp:nvSpPr>
        <dsp:cNvPr id="0" name=""/>
        <dsp:cNvSpPr/>
      </dsp:nvSpPr>
      <dsp:spPr>
        <a:xfrm rot="5400000">
          <a:off x="287793" y="1342804"/>
          <a:ext cx="1070050" cy="121821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93A299">
            <a:tint val="50000"/>
            <a:hueOff val="0"/>
            <a:satOff val="0"/>
            <a:lumOff val="0"/>
            <a:alphaOff val="0"/>
          </a:srgbClr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C981A0-AC0D-4F5F-B36A-3F1E257194B0}">
      <dsp:nvSpPr>
        <dsp:cNvPr id="0" name=""/>
        <dsp:cNvSpPr/>
      </dsp:nvSpPr>
      <dsp:spPr>
        <a:xfrm>
          <a:off x="4295" y="156632"/>
          <a:ext cx="1801334" cy="1260876"/>
        </a:xfrm>
        <a:prstGeom prst="roundRect">
          <a:avLst>
            <a:gd name="adj" fmla="val 16670"/>
          </a:avLst>
        </a:prstGeom>
        <a:solidFill>
          <a:srgbClr val="93A299">
            <a:hueOff val="0"/>
            <a:satOff val="0"/>
            <a:lumOff val="0"/>
            <a:alphaOff val="0"/>
          </a:srgbClr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solidFill>
                <a:srgbClr val="FFFFFF"/>
              </a:solidFill>
              <a:latin typeface="Franklin Gothic Medium"/>
              <a:ea typeface="+mn-ea"/>
              <a:cs typeface="+mn-cs"/>
            </a:rPr>
            <a:t>$36,800</a:t>
          </a:r>
          <a:endParaRPr lang="en-US" sz="3000" kern="1200" dirty="0">
            <a:solidFill>
              <a:srgbClr val="FFFFFF"/>
            </a:solidFill>
            <a:latin typeface="Franklin Gothic Medium"/>
            <a:ea typeface="+mn-ea"/>
            <a:cs typeface="+mn-cs"/>
          </a:endParaRPr>
        </a:p>
      </dsp:txBody>
      <dsp:txXfrm>
        <a:off x="65857" y="218194"/>
        <a:ext cx="1678210" cy="1137752"/>
      </dsp:txXfrm>
    </dsp:sp>
    <dsp:sp modelId="{8A476B32-33D8-48EC-BB34-ED72BD2170A4}">
      <dsp:nvSpPr>
        <dsp:cNvPr id="0" name=""/>
        <dsp:cNvSpPr/>
      </dsp:nvSpPr>
      <dsp:spPr>
        <a:xfrm>
          <a:off x="1991215" y="319600"/>
          <a:ext cx="4079462" cy="7466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solidFill>
                <a:srgbClr val="292934">
                  <a:hueOff val="0"/>
                  <a:satOff val="0"/>
                  <a:lumOff val="0"/>
                  <a:alphaOff val="0"/>
                </a:srgbClr>
              </a:solidFill>
              <a:latin typeface="Franklin Gothic Medium"/>
              <a:ea typeface="+mn-ea"/>
              <a:cs typeface="+mn-cs"/>
            </a:rPr>
            <a:t>Property appraised value</a:t>
          </a:r>
          <a:endParaRPr lang="en-US" sz="1800" kern="1200" dirty="0">
            <a:solidFill>
              <a:srgbClr val="292934">
                <a:hueOff val="0"/>
                <a:satOff val="0"/>
                <a:lumOff val="0"/>
                <a:alphaOff val="0"/>
              </a:srgbClr>
            </a:solidFill>
            <a:latin typeface="Franklin Gothic Medium"/>
            <a:ea typeface="+mn-ea"/>
            <a:cs typeface="+mn-cs"/>
          </a:endParaRPr>
        </a:p>
      </dsp:txBody>
      <dsp:txXfrm>
        <a:off x="1991215" y="319600"/>
        <a:ext cx="4079462" cy="746620"/>
      </dsp:txXfrm>
    </dsp:sp>
    <dsp:sp modelId="{C0201121-A82C-4F1F-A6A5-F6F1543101EF}">
      <dsp:nvSpPr>
        <dsp:cNvPr id="0" name=""/>
        <dsp:cNvSpPr/>
      </dsp:nvSpPr>
      <dsp:spPr>
        <a:xfrm rot="5400000">
          <a:off x="1729417" y="2766460"/>
          <a:ext cx="1070050" cy="121821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93A299">
            <a:tint val="50000"/>
            <a:hueOff val="0"/>
            <a:satOff val="0"/>
            <a:lumOff val="0"/>
            <a:alphaOff val="0"/>
          </a:srgbClr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5CDF22-592C-47C6-92BC-453ED4FFCEDE}">
      <dsp:nvSpPr>
        <dsp:cNvPr id="0" name=""/>
        <dsp:cNvSpPr/>
      </dsp:nvSpPr>
      <dsp:spPr>
        <a:xfrm>
          <a:off x="1416431" y="1566354"/>
          <a:ext cx="1801334" cy="1260876"/>
        </a:xfrm>
        <a:prstGeom prst="roundRect">
          <a:avLst>
            <a:gd name="adj" fmla="val 16670"/>
          </a:avLst>
        </a:prstGeom>
        <a:solidFill>
          <a:srgbClr val="93A299">
            <a:hueOff val="0"/>
            <a:satOff val="0"/>
            <a:lumOff val="0"/>
            <a:alphaOff val="0"/>
          </a:srgbClr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solidFill>
                <a:srgbClr val="FFFFFF"/>
              </a:solidFill>
              <a:latin typeface="Franklin Gothic Medium"/>
              <a:ea typeface="+mn-ea"/>
              <a:cs typeface="+mn-cs"/>
            </a:rPr>
            <a:t>$6,992</a:t>
          </a:r>
          <a:endParaRPr lang="en-US" sz="3000" kern="1200" dirty="0">
            <a:solidFill>
              <a:srgbClr val="FFFFFF"/>
            </a:solidFill>
            <a:latin typeface="Franklin Gothic Medium"/>
            <a:ea typeface="+mn-ea"/>
            <a:cs typeface="+mn-cs"/>
          </a:endParaRPr>
        </a:p>
      </dsp:txBody>
      <dsp:txXfrm>
        <a:off x="1477993" y="1627916"/>
        <a:ext cx="1678210" cy="1137752"/>
      </dsp:txXfrm>
    </dsp:sp>
    <dsp:sp modelId="{6F30618F-C354-4187-9A16-B374DCBB4654}">
      <dsp:nvSpPr>
        <dsp:cNvPr id="0" name=""/>
        <dsp:cNvSpPr/>
      </dsp:nvSpPr>
      <dsp:spPr>
        <a:xfrm>
          <a:off x="3327707" y="1645999"/>
          <a:ext cx="2828652" cy="10190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solidFill>
                <a:srgbClr val="292934">
                  <a:hueOff val="0"/>
                  <a:satOff val="0"/>
                  <a:lumOff val="0"/>
                  <a:alphaOff val="0"/>
                </a:srgbClr>
              </a:solidFill>
              <a:latin typeface="Franklin Gothic Medium"/>
              <a:ea typeface="+mn-ea"/>
              <a:cs typeface="+mn-cs"/>
            </a:rPr>
            <a:t>City assessed value</a:t>
          </a:r>
          <a:endParaRPr lang="en-US" sz="1800" kern="1200" dirty="0">
            <a:solidFill>
              <a:srgbClr val="292934">
                <a:hueOff val="0"/>
                <a:satOff val="0"/>
                <a:lumOff val="0"/>
                <a:alphaOff val="0"/>
              </a:srgbClr>
            </a:solidFill>
            <a:latin typeface="Franklin Gothic Medium"/>
            <a:ea typeface="+mn-ea"/>
            <a:cs typeface="+mn-cs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solidFill>
                <a:srgbClr val="292934">
                  <a:hueOff val="0"/>
                  <a:satOff val="0"/>
                  <a:lumOff val="0"/>
                  <a:alphaOff val="0"/>
                </a:srgbClr>
              </a:solidFill>
              <a:latin typeface="Franklin Gothic Medium"/>
              <a:ea typeface="+mn-ea"/>
              <a:cs typeface="+mn-cs"/>
            </a:rPr>
            <a:t>Assessed value is 19% of Appraised Value</a:t>
          </a:r>
          <a:endParaRPr lang="en-US" sz="1800" kern="1200" dirty="0">
            <a:solidFill>
              <a:srgbClr val="292934">
                <a:hueOff val="0"/>
                <a:satOff val="0"/>
                <a:lumOff val="0"/>
                <a:alphaOff val="0"/>
              </a:srgbClr>
            </a:solidFill>
            <a:latin typeface="Franklin Gothic Medium"/>
            <a:ea typeface="+mn-ea"/>
            <a:cs typeface="+mn-cs"/>
          </a:endParaRPr>
        </a:p>
      </dsp:txBody>
      <dsp:txXfrm>
        <a:off x="3327707" y="1645999"/>
        <a:ext cx="2828652" cy="1019095"/>
      </dsp:txXfrm>
    </dsp:sp>
    <dsp:sp modelId="{CEC2B336-8686-40D2-8B50-6D737975BDA6}">
      <dsp:nvSpPr>
        <dsp:cNvPr id="0" name=""/>
        <dsp:cNvSpPr/>
      </dsp:nvSpPr>
      <dsp:spPr>
        <a:xfrm>
          <a:off x="2929513" y="2999819"/>
          <a:ext cx="1801334" cy="1260876"/>
        </a:xfrm>
        <a:prstGeom prst="roundRect">
          <a:avLst>
            <a:gd name="adj" fmla="val 16670"/>
          </a:avLst>
        </a:prstGeom>
        <a:solidFill>
          <a:srgbClr val="FFC000"/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rgbClr val="FF0000"/>
              </a:solidFill>
              <a:latin typeface="Franklin Gothic Medium"/>
              <a:ea typeface="+mn-ea"/>
              <a:cs typeface="+mn-cs"/>
            </a:rPr>
            <a:t>$</a:t>
          </a:r>
          <a:r>
            <a:rPr lang="en-US" sz="2800" b="1" kern="1200" dirty="0" smtClean="0">
              <a:solidFill>
                <a:srgbClr val="FF0000"/>
              </a:solidFill>
              <a:latin typeface="Franklin Gothic Medium"/>
              <a:ea typeface="+mn-ea"/>
              <a:cs typeface="+mn-cs"/>
            </a:rPr>
            <a:t>59.43</a:t>
          </a:r>
          <a:endParaRPr lang="en-US" sz="2400" b="1" kern="1200" dirty="0" smtClean="0">
            <a:solidFill>
              <a:srgbClr val="FF0000"/>
            </a:solidFill>
            <a:latin typeface="Franklin Gothic Medium"/>
            <a:ea typeface="+mn-ea"/>
            <a:cs typeface="+mn-cs"/>
          </a:endParaRPr>
        </a:p>
      </dsp:txBody>
      <dsp:txXfrm>
        <a:off x="2991075" y="3061381"/>
        <a:ext cx="1678210" cy="1137752"/>
      </dsp:txXfrm>
    </dsp:sp>
    <dsp:sp modelId="{8AD635DB-A35C-47A0-9727-3C0781B80AAE}">
      <dsp:nvSpPr>
        <dsp:cNvPr id="0" name=""/>
        <dsp:cNvSpPr/>
      </dsp:nvSpPr>
      <dsp:spPr>
        <a:xfrm>
          <a:off x="4761155" y="3079449"/>
          <a:ext cx="3252266" cy="10190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solidFill>
                <a:srgbClr val="292934">
                  <a:hueOff val="0"/>
                  <a:satOff val="0"/>
                  <a:lumOff val="0"/>
                  <a:alphaOff val="0"/>
                </a:srgbClr>
              </a:solidFill>
              <a:latin typeface="Franklin Gothic Medium"/>
              <a:ea typeface="+mn-ea"/>
              <a:cs typeface="+mn-cs"/>
            </a:rPr>
            <a:t>Additional tax per year</a:t>
          </a:r>
          <a:endParaRPr lang="en-US" sz="1800" kern="1200" dirty="0">
            <a:solidFill>
              <a:srgbClr val="292934">
                <a:hueOff val="0"/>
                <a:satOff val="0"/>
                <a:lumOff val="0"/>
                <a:alphaOff val="0"/>
              </a:srgbClr>
            </a:solidFill>
            <a:latin typeface="Franklin Gothic Medium"/>
            <a:ea typeface="+mn-ea"/>
            <a:cs typeface="+mn-cs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solidFill>
                <a:srgbClr val="FF0000"/>
              </a:solidFill>
              <a:latin typeface="Franklin Gothic Medium"/>
              <a:ea typeface="+mn-ea"/>
              <a:cs typeface="+mn-cs"/>
            </a:rPr>
            <a:t>$4.95 per month</a:t>
          </a:r>
          <a:endParaRPr lang="en-US" sz="1800" kern="1200" dirty="0">
            <a:solidFill>
              <a:srgbClr val="FF0000"/>
            </a:solidFill>
            <a:latin typeface="Franklin Gothic Medium"/>
            <a:ea typeface="+mn-ea"/>
            <a:cs typeface="+mn-cs"/>
          </a:endParaRPr>
        </a:p>
      </dsp:txBody>
      <dsp:txXfrm>
        <a:off x="4761155" y="3079449"/>
        <a:ext cx="3252266" cy="10190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A678E7-634A-47BC-B07E-CB346E641164}">
      <dsp:nvSpPr>
        <dsp:cNvPr id="0" name=""/>
        <dsp:cNvSpPr/>
      </dsp:nvSpPr>
      <dsp:spPr>
        <a:xfrm rot="5400000">
          <a:off x="287793" y="1342804"/>
          <a:ext cx="1070050" cy="121821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93A299">
            <a:tint val="50000"/>
            <a:hueOff val="0"/>
            <a:satOff val="0"/>
            <a:lumOff val="0"/>
            <a:alphaOff val="0"/>
          </a:srgbClr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C981A0-AC0D-4F5F-B36A-3F1E257194B0}">
      <dsp:nvSpPr>
        <dsp:cNvPr id="0" name=""/>
        <dsp:cNvSpPr/>
      </dsp:nvSpPr>
      <dsp:spPr>
        <a:xfrm>
          <a:off x="4295" y="156632"/>
          <a:ext cx="1801334" cy="1260876"/>
        </a:xfrm>
        <a:prstGeom prst="roundRect">
          <a:avLst>
            <a:gd name="adj" fmla="val 16670"/>
          </a:avLst>
        </a:prstGeom>
        <a:solidFill>
          <a:srgbClr val="93A299">
            <a:hueOff val="0"/>
            <a:satOff val="0"/>
            <a:lumOff val="0"/>
            <a:alphaOff val="0"/>
          </a:srgbClr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solidFill>
                <a:srgbClr val="FFFFFF"/>
              </a:solidFill>
              <a:latin typeface="Franklin Gothic Medium"/>
              <a:ea typeface="+mn-ea"/>
              <a:cs typeface="+mn-cs"/>
            </a:rPr>
            <a:t>$47,700</a:t>
          </a:r>
          <a:endParaRPr lang="en-US" sz="3000" kern="1200" dirty="0">
            <a:solidFill>
              <a:srgbClr val="FFFFFF"/>
            </a:solidFill>
            <a:latin typeface="Franklin Gothic Medium"/>
            <a:ea typeface="+mn-ea"/>
            <a:cs typeface="+mn-cs"/>
          </a:endParaRPr>
        </a:p>
      </dsp:txBody>
      <dsp:txXfrm>
        <a:off x="65857" y="218194"/>
        <a:ext cx="1678210" cy="1137752"/>
      </dsp:txXfrm>
    </dsp:sp>
    <dsp:sp modelId="{8A476B32-33D8-48EC-BB34-ED72BD2170A4}">
      <dsp:nvSpPr>
        <dsp:cNvPr id="0" name=""/>
        <dsp:cNvSpPr/>
      </dsp:nvSpPr>
      <dsp:spPr>
        <a:xfrm>
          <a:off x="1991215" y="319600"/>
          <a:ext cx="4079462" cy="7466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solidFill>
                <a:srgbClr val="292934">
                  <a:hueOff val="0"/>
                  <a:satOff val="0"/>
                  <a:lumOff val="0"/>
                  <a:alphaOff val="0"/>
                </a:srgbClr>
              </a:solidFill>
              <a:latin typeface="Franklin Gothic Medium"/>
              <a:ea typeface="+mn-ea"/>
              <a:cs typeface="+mn-cs"/>
            </a:rPr>
            <a:t>Property appraised value</a:t>
          </a:r>
          <a:endParaRPr lang="en-US" sz="1800" kern="1200" dirty="0">
            <a:solidFill>
              <a:srgbClr val="292934">
                <a:hueOff val="0"/>
                <a:satOff val="0"/>
                <a:lumOff val="0"/>
                <a:alphaOff val="0"/>
              </a:srgbClr>
            </a:solidFill>
            <a:latin typeface="Franklin Gothic Medium"/>
            <a:ea typeface="+mn-ea"/>
            <a:cs typeface="+mn-cs"/>
          </a:endParaRPr>
        </a:p>
      </dsp:txBody>
      <dsp:txXfrm>
        <a:off x="1991215" y="319600"/>
        <a:ext cx="4079462" cy="746620"/>
      </dsp:txXfrm>
    </dsp:sp>
    <dsp:sp modelId="{C0201121-A82C-4F1F-A6A5-F6F1543101EF}">
      <dsp:nvSpPr>
        <dsp:cNvPr id="0" name=""/>
        <dsp:cNvSpPr/>
      </dsp:nvSpPr>
      <dsp:spPr>
        <a:xfrm rot="5400000">
          <a:off x="1729417" y="2766460"/>
          <a:ext cx="1070050" cy="121821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93A299">
            <a:tint val="50000"/>
            <a:hueOff val="0"/>
            <a:satOff val="0"/>
            <a:lumOff val="0"/>
            <a:alphaOff val="0"/>
          </a:srgbClr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5CDF22-592C-47C6-92BC-453ED4FFCEDE}">
      <dsp:nvSpPr>
        <dsp:cNvPr id="0" name=""/>
        <dsp:cNvSpPr/>
      </dsp:nvSpPr>
      <dsp:spPr>
        <a:xfrm>
          <a:off x="1416431" y="1566354"/>
          <a:ext cx="1801334" cy="1260876"/>
        </a:xfrm>
        <a:prstGeom prst="roundRect">
          <a:avLst>
            <a:gd name="adj" fmla="val 16670"/>
          </a:avLst>
        </a:prstGeom>
        <a:solidFill>
          <a:srgbClr val="93A299">
            <a:hueOff val="0"/>
            <a:satOff val="0"/>
            <a:lumOff val="0"/>
            <a:alphaOff val="0"/>
          </a:srgbClr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solidFill>
                <a:srgbClr val="FFFFFF"/>
              </a:solidFill>
              <a:latin typeface="Franklin Gothic Medium"/>
              <a:ea typeface="+mn-ea"/>
              <a:cs typeface="+mn-cs"/>
            </a:rPr>
            <a:t>$9,063</a:t>
          </a:r>
          <a:endParaRPr lang="en-US" sz="3000" kern="1200" dirty="0">
            <a:solidFill>
              <a:srgbClr val="FFFFFF"/>
            </a:solidFill>
            <a:latin typeface="Franklin Gothic Medium"/>
            <a:ea typeface="+mn-ea"/>
            <a:cs typeface="+mn-cs"/>
          </a:endParaRPr>
        </a:p>
      </dsp:txBody>
      <dsp:txXfrm>
        <a:off x="1477993" y="1627916"/>
        <a:ext cx="1678210" cy="1137752"/>
      </dsp:txXfrm>
    </dsp:sp>
    <dsp:sp modelId="{6F30618F-C354-4187-9A16-B374DCBB4654}">
      <dsp:nvSpPr>
        <dsp:cNvPr id="0" name=""/>
        <dsp:cNvSpPr/>
      </dsp:nvSpPr>
      <dsp:spPr>
        <a:xfrm>
          <a:off x="3327707" y="1645999"/>
          <a:ext cx="2828652" cy="10190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solidFill>
                <a:srgbClr val="292934">
                  <a:hueOff val="0"/>
                  <a:satOff val="0"/>
                  <a:lumOff val="0"/>
                  <a:alphaOff val="0"/>
                </a:srgbClr>
              </a:solidFill>
              <a:latin typeface="Franklin Gothic Medium"/>
              <a:ea typeface="+mn-ea"/>
              <a:cs typeface="+mn-cs"/>
            </a:rPr>
            <a:t>City assessed value</a:t>
          </a:r>
          <a:endParaRPr lang="en-US" sz="1800" kern="1200" dirty="0">
            <a:solidFill>
              <a:srgbClr val="292934">
                <a:hueOff val="0"/>
                <a:satOff val="0"/>
                <a:lumOff val="0"/>
                <a:alphaOff val="0"/>
              </a:srgbClr>
            </a:solidFill>
            <a:latin typeface="Franklin Gothic Medium"/>
            <a:ea typeface="+mn-ea"/>
            <a:cs typeface="+mn-cs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solidFill>
                <a:srgbClr val="292934">
                  <a:hueOff val="0"/>
                  <a:satOff val="0"/>
                  <a:lumOff val="0"/>
                  <a:alphaOff val="0"/>
                </a:srgbClr>
              </a:solidFill>
              <a:latin typeface="Franklin Gothic Medium"/>
              <a:ea typeface="+mn-ea"/>
              <a:cs typeface="+mn-cs"/>
            </a:rPr>
            <a:t>Assessed value is 19% of Appraised Value</a:t>
          </a:r>
          <a:endParaRPr lang="en-US" sz="1800" kern="1200" dirty="0">
            <a:solidFill>
              <a:srgbClr val="292934">
                <a:hueOff val="0"/>
                <a:satOff val="0"/>
                <a:lumOff val="0"/>
                <a:alphaOff val="0"/>
              </a:srgbClr>
            </a:solidFill>
            <a:latin typeface="Franklin Gothic Medium"/>
            <a:ea typeface="+mn-ea"/>
            <a:cs typeface="+mn-cs"/>
          </a:endParaRPr>
        </a:p>
      </dsp:txBody>
      <dsp:txXfrm>
        <a:off x="3327707" y="1645999"/>
        <a:ext cx="2828652" cy="1019095"/>
      </dsp:txXfrm>
    </dsp:sp>
    <dsp:sp modelId="{CEC2B336-8686-40D2-8B50-6D737975BDA6}">
      <dsp:nvSpPr>
        <dsp:cNvPr id="0" name=""/>
        <dsp:cNvSpPr/>
      </dsp:nvSpPr>
      <dsp:spPr>
        <a:xfrm>
          <a:off x="2929513" y="2999819"/>
          <a:ext cx="1801334" cy="1260876"/>
        </a:xfrm>
        <a:prstGeom prst="roundRect">
          <a:avLst>
            <a:gd name="adj" fmla="val 16670"/>
          </a:avLst>
        </a:prstGeom>
        <a:solidFill>
          <a:srgbClr val="FFC000"/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rgbClr val="FF0000"/>
              </a:solidFill>
              <a:latin typeface="Franklin Gothic Medium"/>
              <a:ea typeface="+mn-ea"/>
              <a:cs typeface="+mn-cs"/>
            </a:rPr>
            <a:t>$</a:t>
          </a:r>
          <a:r>
            <a:rPr lang="en-US" sz="2800" b="1" kern="1200" dirty="0" smtClean="0">
              <a:solidFill>
                <a:srgbClr val="FF0000"/>
              </a:solidFill>
              <a:latin typeface="Franklin Gothic Medium"/>
              <a:ea typeface="+mn-ea"/>
              <a:cs typeface="+mn-cs"/>
            </a:rPr>
            <a:t>77.04</a:t>
          </a:r>
          <a:endParaRPr lang="en-US" sz="2400" b="1" kern="1200" dirty="0" smtClean="0">
            <a:solidFill>
              <a:srgbClr val="FF0000"/>
            </a:solidFill>
            <a:latin typeface="Franklin Gothic Medium"/>
            <a:ea typeface="+mn-ea"/>
            <a:cs typeface="+mn-cs"/>
          </a:endParaRPr>
        </a:p>
      </dsp:txBody>
      <dsp:txXfrm>
        <a:off x="2991075" y="3061381"/>
        <a:ext cx="1678210" cy="1137752"/>
      </dsp:txXfrm>
    </dsp:sp>
    <dsp:sp modelId="{8AD635DB-A35C-47A0-9727-3C0781B80AAE}">
      <dsp:nvSpPr>
        <dsp:cNvPr id="0" name=""/>
        <dsp:cNvSpPr/>
      </dsp:nvSpPr>
      <dsp:spPr>
        <a:xfrm>
          <a:off x="4761155" y="3079449"/>
          <a:ext cx="3252266" cy="10190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solidFill>
                <a:srgbClr val="292934">
                  <a:hueOff val="0"/>
                  <a:satOff val="0"/>
                  <a:lumOff val="0"/>
                  <a:alphaOff val="0"/>
                </a:srgbClr>
              </a:solidFill>
              <a:latin typeface="Franklin Gothic Medium"/>
              <a:ea typeface="+mn-ea"/>
              <a:cs typeface="+mn-cs"/>
            </a:rPr>
            <a:t>Additional tax per year</a:t>
          </a:r>
          <a:endParaRPr lang="en-US" sz="1800" kern="1200" dirty="0">
            <a:solidFill>
              <a:srgbClr val="292934">
                <a:hueOff val="0"/>
                <a:satOff val="0"/>
                <a:lumOff val="0"/>
                <a:alphaOff val="0"/>
              </a:srgbClr>
            </a:solidFill>
            <a:latin typeface="Franklin Gothic Medium"/>
            <a:ea typeface="+mn-ea"/>
            <a:cs typeface="+mn-cs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solidFill>
                <a:srgbClr val="FF0000"/>
              </a:solidFill>
              <a:latin typeface="Franklin Gothic Medium"/>
              <a:ea typeface="+mn-ea"/>
              <a:cs typeface="+mn-cs"/>
            </a:rPr>
            <a:t>$6.41 per month</a:t>
          </a:r>
          <a:endParaRPr lang="en-US" sz="1800" kern="1200" dirty="0">
            <a:solidFill>
              <a:srgbClr val="FF0000"/>
            </a:solidFill>
            <a:latin typeface="Franklin Gothic Medium"/>
            <a:ea typeface="+mn-ea"/>
            <a:cs typeface="+mn-cs"/>
          </a:endParaRPr>
        </a:p>
      </dsp:txBody>
      <dsp:txXfrm>
        <a:off x="4761155" y="3079449"/>
        <a:ext cx="3252266" cy="10190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5A0B7-715D-47AD-A199-F0D9BDEC227D}" type="datetimeFigureOut">
              <a:rPr lang="en-US" smtClean="0"/>
              <a:t>2/23/2018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0CE9F08-8890-457D-A398-FEB69E26EEF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5A0B7-715D-47AD-A199-F0D9BDEC227D}" type="datetimeFigureOut">
              <a:rPr lang="en-US" smtClean="0"/>
              <a:t>2/23/2018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20CE9F08-8890-457D-A398-FEB69E26EEF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5A0B7-715D-47AD-A199-F0D9BDEC227D}" type="datetimeFigureOut">
              <a:rPr lang="en-US" smtClean="0"/>
              <a:t>2/23/2018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0CE9F08-8890-457D-A398-FEB69E26EEF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D585A0B7-715D-47AD-A199-F0D9BDEC227D}" type="datetimeFigureOut">
              <a:rPr lang="en-US" smtClean="0"/>
              <a:t>2/23/2018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E9F08-8890-457D-A398-FEB69E26EEF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5A0B7-715D-47AD-A199-F0D9BDEC227D}" type="datetimeFigureOut">
              <a:rPr lang="en-US" smtClean="0"/>
              <a:t>2/23/2018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20CE9F08-8890-457D-A398-FEB69E26EEF5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5A0B7-715D-47AD-A199-F0D9BDEC227D}" type="datetimeFigureOut">
              <a:rPr lang="en-US" smtClean="0"/>
              <a:t>2/23/2018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20CE9F08-8890-457D-A398-FEB69E26EE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5A0B7-715D-47AD-A199-F0D9BDEC227D}" type="datetimeFigureOut">
              <a:rPr lang="en-US" smtClean="0"/>
              <a:t>2/23/2018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0CE9F08-8890-457D-A398-FEB69E26EE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0CE9F08-8890-457D-A398-FEB69E26EEF5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5A0B7-715D-47AD-A199-F0D9BDEC227D}" type="datetimeFigureOut">
              <a:rPr lang="en-US" smtClean="0"/>
              <a:t>2/23/2018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20CE9F08-8890-457D-A398-FEB69E26EEF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D585A0B7-715D-47AD-A199-F0D9BDEC227D}" type="datetimeFigureOut">
              <a:rPr lang="en-US" smtClean="0"/>
              <a:t>2/23/2018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5A0B7-715D-47AD-A199-F0D9BDEC227D}" type="datetimeFigureOut">
              <a:rPr lang="en-US" smtClean="0"/>
              <a:t>2/23/2018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E9F08-8890-457D-A398-FEB69E26EEF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20CE9F08-8890-457D-A398-FEB69E26EEF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5A0B7-715D-47AD-A199-F0D9BDEC227D}" type="datetimeFigureOut">
              <a:rPr lang="en-US" smtClean="0"/>
              <a:t>2/23/2018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1EE8C-D56D-4023-9CCE-F4EC57AD46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D1A98-DFA5-47B0-B5DB-4496307057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4717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1EE8C-D56D-4023-9CCE-F4EC57AD46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D1A98-DFA5-47B0-B5DB-4496307057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514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1EE8C-D56D-4023-9CCE-F4EC57AD46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D1A98-DFA5-47B0-B5DB-4496307057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1565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1EE8C-D56D-4023-9CCE-F4EC57AD46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D1A98-DFA5-47B0-B5DB-4496307057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4474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1EE8C-D56D-4023-9CCE-F4EC57AD46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D1A98-DFA5-47B0-B5DB-4496307057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2334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1EE8C-D56D-4023-9CCE-F4EC57AD46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D1A98-DFA5-47B0-B5DB-4496307057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390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1EE8C-D56D-4023-9CCE-F4EC57AD46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D1A98-DFA5-47B0-B5DB-4496307057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4032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1EE8C-D56D-4023-9CCE-F4EC57AD46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D1A98-DFA5-47B0-B5DB-4496307057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3463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1EE8C-D56D-4023-9CCE-F4EC57AD46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D1A98-DFA5-47B0-B5DB-4496307057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8959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1EE8C-D56D-4023-9CCE-F4EC57AD46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D1A98-DFA5-47B0-B5DB-4496307057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6929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1EE8C-D56D-4023-9CCE-F4EC57AD46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D1A98-DFA5-47B0-B5DB-4496307057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068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1846F61-4517-43B3-A793-CD43A20EDEB7}" type="datetimeFigureOut">
              <a:rPr lang="en-US" smtClean="0">
                <a:solidFill>
                  <a:srgbClr val="434342"/>
                </a:solidFill>
              </a:rPr>
              <a:pPr/>
              <a:t>2/23/2018</a:t>
            </a:fld>
            <a:endParaRPr lang="en-US">
              <a:solidFill>
                <a:srgbClr val="43434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>
              <a:solidFill>
                <a:srgbClr val="434342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04FA1FE-BA19-418C-9CCC-CA443A01AB6E}" type="slidenum">
              <a:rPr lang="en-US" smtClean="0">
                <a:solidFill>
                  <a:srgbClr val="434342"/>
                </a:solidFill>
              </a:rPr>
              <a:pPr/>
              <a:t>‹#›</a:t>
            </a:fld>
            <a:endParaRPr lang="en-US">
              <a:solidFill>
                <a:srgbClr val="434342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1EE8C-D56D-4023-9CCE-F4EC57AD46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D1A98-DFA5-47B0-B5DB-4496307057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391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February </a:t>
            </a:r>
            <a:r>
              <a:rPr lang="en-US" dirty="0" smtClean="0"/>
              <a:t>25, </a:t>
            </a:r>
            <a:r>
              <a:rPr lang="en-US" dirty="0" smtClean="0"/>
              <a:t>2018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West End Stakeholder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097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Where are we?</a:t>
            </a:r>
          </a:p>
          <a:p>
            <a:pPr lvl="1"/>
            <a:r>
              <a:rPr lang="en-US" dirty="0" smtClean="0"/>
              <a:t>What have we established so far?</a:t>
            </a:r>
          </a:p>
          <a:p>
            <a:r>
              <a:rPr lang="en-US" dirty="0" smtClean="0"/>
              <a:t>What do we still need?</a:t>
            </a:r>
          </a:p>
          <a:p>
            <a:pPr lvl="1"/>
            <a:r>
              <a:rPr lang="en-US" dirty="0" smtClean="0"/>
              <a:t>How Much Revenue will your district collect?</a:t>
            </a:r>
          </a:p>
          <a:p>
            <a:pPr lvl="1"/>
            <a:r>
              <a:rPr lang="en-US" dirty="0" smtClean="0"/>
              <a:t>Estimated Project Costs</a:t>
            </a:r>
          </a:p>
          <a:p>
            <a:r>
              <a:rPr lang="en-US" dirty="0" smtClean="0"/>
              <a:t>Action Plan</a:t>
            </a:r>
          </a:p>
          <a:p>
            <a:pPr lvl="1"/>
            <a:r>
              <a:rPr lang="en-US" dirty="0" smtClean="0"/>
              <a:t>Scheduling your first community meeting</a:t>
            </a:r>
          </a:p>
        </p:txBody>
      </p:sp>
    </p:spTree>
    <p:extLst>
      <p:ext uri="{BB962C8B-B14F-4D97-AF65-F5344CB8AC3E}">
        <p14:creationId xmlns:p14="http://schemas.microsoft.com/office/powerpoint/2010/main" val="967302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Where are we now?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282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We’ve established so far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District Boundaries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057400"/>
            <a:ext cx="6364619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828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We’ve Established So Far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Top Priorities</a:t>
            </a:r>
          </a:p>
          <a:p>
            <a:pPr lvl="1"/>
            <a:r>
              <a:rPr lang="en-US" dirty="0" smtClean="0"/>
              <a:t>Public Safety (security enhancements and patrols, traffic calming)</a:t>
            </a:r>
          </a:p>
          <a:p>
            <a:pPr lvl="1"/>
            <a:r>
              <a:rPr lang="en-US" dirty="0" smtClean="0"/>
              <a:t>Pedestrian and Street Maintenance (sidewalks, alleys, ramps, streetlights)</a:t>
            </a:r>
          </a:p>
          <a:p>
            <a:pPr lvl="1"/>
            <a:r>
              <a:rPr lang="en-US" dirty="0" smtClean="0"/>
              <a:t>Cleaning (litter pick-up, street cleaning, graffiti removal)</a:t>
            </a:r>
          </a:p>
          <a:p>
            <a:pPr lvl="1"/>
            <a:r>
              <a:rPr lang="en-US" dirty="0" smtClean="0"/>
              <a:t>Landscaping (lawns, trees, and flowers)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006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do we still need?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14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We Still Need?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Determining your special assessment</a:t>
            </a:r>
          </a:p>
          <a:p>
            <a:pPr lvl="1"/>
            <a:r>
              <a:rPr lang="en-US" dirty="0" smtClean="0"/>
              <a:t>The amount that residents will pay into the district</a:t>
            </a:r>
          </a:p>
          <a:p>
            <a:r>
              <a:rPr lang="en-US" dirty="0" smtClean="0"/>
              <a:t>Two approaches to collect special assessment</a:t>
            </a:r>
          </a:p>
          <a:p>
            <a:pPr lvl="1"/>
            <a:r>
              <a:rPr lang="en-US" dirty="0" smtClean="0">
                <a:solidFill>
                  <a:srgbClr val="FF6600"/>
                </a:solidFill>
              </a:rPr>
              <a:t>Method 1: </a:t>
            </a:r>
            <a:r>
              <a:rPr lang="en-US" dirty="0" smtClean="0"/>
              <a:t>Based on assessed valuation of property (Special </a:t>
            </a:r>
            <a:r>
              <a:rPr lang="en-US" dirty="0"/>
              <a:t>B</a:t>
            </a:r>
            <a:r>
              <a:rPr lang="en-US" dirty="0" smtClean="0"/>
              <a:t>usiness Districts use this method)</a:t>
            </a:r>
          </a:p>
          <a:p>
            <a:pPr lvl="1"/>
            <a:r>
              <a:rPr lang="en-US" dirty="0" smtClean="0">
                <a:solidFill>
                  <a:srgbClr val="FF6600"/>
                </a:solidFill>
              </a:rPr>
              <a:t>Method 2: </a:t>
            </a:r>
            <a:r>
              <a:rPr lang="en-US" dirty="0" smtClean="0"/>
              <a:t>Create your own special assessment criteria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899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Determining the Special Assessment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679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West End Property Types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75" y="1752600"/>
            <a:ext cx="5699082" cy="4525963"/>
          </a:xfrm>
        </p:spPr>
      </p:pic>
      <p:grpSp>
        <p:nvGrpSpPr>
          <p:cNvPr id="21" name="Group 20"/>
          <p:cNvGrpSpPr/>
          <p:nvPr/>
        </p:nvGrpSpPr>
        <p:grpSpPr>
          <a:xfrm>
            <a:off x="6459361" y="2415382"/>
            <a:ext cx="2198536" cy="2971800"/>
            <a:chOff x="7021664" y="1828800"/>
            <a:chExt cx="2198536" cy="2971800"/>
          </a:xfrm>
        </p:grpSpPr>
        <p:sp>
          <p:nvSpPr>
            <p:cNvPr id="5" name="Rectangle 4"/>
            <p:cNvSpPr/>
            <p:nvPr/>
          </p:nvSpPr>
          <p:spPr>
            <a:xfrm>
              <a:off x="7239000" y="2056649"/>
              <a:ext cx="304800" cy="228600"/>
            </a:xfrm>
            <a:prstGeom prst="rect">
              <a:avLst/>
            </a:prstGeom>
            <a:solidFill>
              <a:srgbClr val="ACC0E9"/>
            </a:solidFill>
            <a:ln>
              <a:solidFill>
                <a:srgbClr val="7481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7239000" y="2357986"/>
              <a:ext cx="304800" cy="228600"/>
            </a:xfrm>
            <a:prstGeom prst="rect">
              <a:avLst/>
            </a:prstGeom>
            <a:solidFill>
              <a:srgbClr val="FFBEBF"/>
            </a:solidFill>
            <a:ln>
              <a:solidFill>
                <a:srgbClr val="7481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239000" y="3124200"/>
              <a:ext cx="304800" cy="228600"/>
            </a:xfrm>
            <a:prstGeom prst="rect">
              <a:avLst/>
            </a:prstGeom>
            <a:solidFill>
              <a:srgbClr val="C2D38A"/>
            </a:solidFill>
            <a:ln>
              <a:solidFill>
                <a:srgbClr val="7481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7239000" y="3429000"/>
              <a:ext cx="304800" cy="228600"/>
            </a:xfrm>
            <a:prstGeom prst="rect">
              <a:avLst/>
            </a:prstGeom>
            <a:solidFill>
              <a:srgbClr val="2791C6"/>
            </a:solidFill>
            <a:ln>
              <a:solidFill>
                <a:srgbClr val="7481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7239000" y="4038600"/>
              <a:ext cx="304800" cy="228600"/>
            </a:xfrm>
            <a:prstGeom prst="rect">
              <a:avLst/>
            </a:prstGeom>
            <a:solidFill>
              <a:srgbClr val="FEB243"/>
            </a:solidFill>
            <a:ln>
              <a:solidFill>
                <a:srgbClr val="7481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7239000" y="3733800"/>
              <a:ext cx="304800" cy="228600"/>
            </a:xfrm>
            <a:prstGeom prst="rect">
              <a:avLst/>
            </a:prstGeom>
            <a:solidFill>
              <a:srgbClr val="E51513"/>
            </a:solidFill>
            <a:ln>
              <a:solidFill>
                <a:srgbClr val="7481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239000" y="4343400"/>
              <a:ext cx="304800" cy="2286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7565883" y="2001672"/>
              <a:ext cx="12068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prstClr val="black"/>
                  </a:solidFill>
                </a:rPr>
                <a:t>- Residential</a:t>
              </a:r>
              <a:endParaRPr lang="en-US" sz="1600" dirty="0">
                <a:solidFill>
                  <a:prstClr val="black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565882" y="2306472"/>
              <a:ext cx="12878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prstClr val="black"/>
                  </a:solidFill>
                </a:rPr>
                <a:t>- Commercial</a:t>
              </a:r>
              <a:endParaRPr lang="en-US" sz="1600" dirty="0">
                <a:solidFill>
                  <a:prstClr val="black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565882" y="3078420"/>
              <a:ext cx="65806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prstClr val="black"/>
                  </a:solidFill>
                </a:rPr>
                <a:t>- Park</a:t>
              </a:r>
              <a:endParaRPr lang="en-US" sz="1600" dirty="0">
                <a:solidFill>
                  <a:prstClr val="black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565883" y="3370183"/>
              <a:ext cx="61106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prstClr val="black"/>
                  </a:solidFill>
                </a:rPr>
                <a:t>- LRA</a:t>
              </a:r>
              <a:endParaRPr lang="en-US" sz="1600" dirty="0">
                <a:solidFill>
                  <a:prstClr val="black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565883" y="3676994"/>
              <a:ext cx="11672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prstClr val="black"/>
                  </a:solidFill>
                </a:rPr>
                <a:t>- Non-Profit</a:t>
              </a:r>
              <a:endParaRPr lang="en-US" sz="1600" dirty="0">
                <a:solidFill>
                  <a:prstClr val="black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67752" y="3983623"/>
              <a:ext cx="8806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prstClr val="black"/>
                  </a:solidFill>
                </a:rPr>
                <a:t>- Church</a:t>
              </a:r>
              <a:endParaRPr lang="en-US" sz="1600" dirty="0">
                <a:solidFill>
                  <a:prstClr val="black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565883" y="4288423"/>
              <a:ext cx="14141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prstClr val="black"/>
                  </a:solidFill>
                </a:rPr>
                <a:t>- West End CID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021664" y="1828800"/>
              <a:ext cx="2198536" cy="2971800"/>
            </a:xfrm>
            <a:prstGeom prst="rect">
              <a:avLst/>
            </a:prstGeom>
            <a:no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127527" y="2712490"/>
              <a:ext cx="207838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prstClr val="black"/>
                  </a:solidFill>
                </a:rPr>
                <a:t>Tax Exempt Properties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4346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534400" cy="758952"/>
          </a:xfrm>
        </p:spPr>
        <p:txBody>
          <a:bodyPr>
            <a:normAutofit/>
          </a:bodyPr>
          <a:lstStyle/>
          <a:p>
            <a:r>
              <a:rPr lang="en-US" dirty="0" smtClean="0"/>
              <a:t>Method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Collect revenue based </a:t>
            </a:r>
            <a:r>
              <a:rPr lang="en-US" dirty="0"/>
              <a:t>on assessed valuation of property</a:t>
            </a:r>
            <a:endParaRPr lang="en-US" dirty="0" smtClean="0"/>
          </a:p>
          <a:p>
            <a:pPr lvl="1"/>
            <a:r>
              <a:rPr lang="en-US" dirty="0" smtClean="0"/>
              <a:t>In the City of St. Louis, residential property taxes are assessed at 19% of a home’s appraised value</a:t>
            </a:r>
          </a:p>
          <a:p>
            <a:pPr lvl="1"/>
            <a:r>
              <a:rPr lang="en-US" dirty="0" smtClean="0"/>
              <a:t>Commercial property real estate tax is assessed at 32% of appraised value</a:t>
            </a:r>
          </a:p>
          <a:p>
            <a:pPr lvl="1"/>
            <a:r>
              <a:rPr lang="en-US" dirty="0" smtClean="0"/>
              <a:t>Maximum collection: .85cents per $100 of property’s assessed value</a:t>
            </a:r>
          </a:p>
          <a:p>
            <a:pPr lvl="1"/>
            <a:r>
              <a:rPr lang="en-US" dirty="0" smtClean="0"/>
              <a:t>Tax abated property pay based on the pre-development value of the property during the tax abatement period</a:t>
            </a:r>
          </a:p>
        </p:txBody>
      </p:sp>
    </p:spTree>
    <p:extLst>
      <p:ext uri="{BB962C8B-B14F-4D97-AF65-F5344CB8AC3E}">
        <p14:creationId xmlns:p14="http://schemas.microsoft.com/office/powerpoint/2010/main" val="562768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307" y="-228600"/>
            <a:ext cx="8229600" cy="1143000"/>
          </a:xfrm>
        </p:spPr>
        <p:txBody>
          <a:bodyPr/>
          <a:lstStyle/>
          <a:p>
            <a:r>
              <a:rPr lang="en-US" dirty="0" smtClean="0"/>
              <a:t>Revenue Map at $.85</a:t>
            </a:r>
            <a:endParaRPr lang="en-US" dirty="0"/>
          </a:p>
        </p:txBody>
      </p:sp>
      <p:pic>
        <p:nvPicPr>
          <p:cNvPr id="2050" name="Picture 2" descr="G:\Interns\Special Projects\West End Special Taxing District\West End SBD Maps\SBD_8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371600"/>
            <a:ext cx="6626711" cy="512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2415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59XX Clemens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600200"/>
            <a:ext cx="613251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71600" y="6340917"/>
            <a:ext cx="6400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400" kern="0" dirty="0" smtClean="0">
                <a:solidFill>
                  <a:sysClr val="windowText" lastClr="000000"/>
                </a:solidFill>
              </a:rPr>
              <a:t>Based on City of St. Louis Public Tax Records </a:t>
            </a:r>
            <a:endParaRPr lang="en-US" sz="1400" kern="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7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2443077"/>
              </p:ext>
            </p:extLst>
          </p:nvPr>
        </p:nvGraphicFramePr>
        <p:xfrm>
          <a:off x="381000" y="1917700"/>
          <a:ext cx="8407400" cy="4406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980257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60XX Cates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600200"/>
            <a:ext cx="613251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71600" y="6340917"/>
            <a:ext cx="6400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400" kern="0" dirty="0" smtClean="0">
                <a:solidFill>
                  <a:sysClr val="windowText" lastClr="000000"/>
                </a:solidFill>
              </a:rPr>
              <a:t>Based on City of St. Louis Public Tax Records </a:t>
            </a:r>
            <a:endParaRPr lang="en-US" sz="1400" kern="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7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1430574"/>
              </p:ext>
            </p:extLst>
          </p:nvPr>
        </p:nvGraphicFramePr>
        <p:xfrm>
          <a:off x="381000" y="1917700"/>
          <a:ext cx="8407400" cy="4406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934290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solidFill>
                  <a:prstClr val="black"/>
                </a:solidFill>
              </a:rPr>
              <a:t>Create your own special assessment </a:t>
            </a:r>
            <a:r>
              <a:rPr lang="en-US" dirty="0" smtClean="0">
                <a:solidFill>
                  <a:prstClr val="black"/>
                </a:solidFill>
              </a:rPr>
              <a:t>criteria</a:t>
            </a:r>
          </a:p>
          <a:p>
            <a:pPr lvl="1"/>
            <a:r>
              <a:rPr lang="en-US" dirty="0" smtClean="0">
                <a:solidFill>
                  <a:prstClr val="black"/>
                </a:solidFill>
              </a:rPr>
              <a:t>Based on type of home or square footage of home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3208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8200815"/>
              </p:ext>
            </p:extLst>
          </p:nvPr>
        </p:nvGraphicFramePr>
        <p:xfrm>
          <a:off x="457201" y="685800"/>
          <a:ext cx="8229599" cy="3657600"/>
        </p:xfrm>
        <a:graphic>
          <a:graphicData uri="http://schemas.openxmlformats.org/drawingml/2006/table">
            <a:tbl>
              <a:tblPr/>
              <a:tblGrid>
                <a:gridCol w="2092271"/>
                <a:gridCol w="1656381"/>
                <a:gridCol w="1656381"/>
                <a:gridCol w="1115878"/>
                <a:gridCol w="1708688"/>
              </a:tblGrid>
              <a:tr h="714375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effectLst/>
                          <a:latin typeface="Arial"/>
                        </a:rPr>
                        <a:t>West End CID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857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Tax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#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Revenue Total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Exempt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65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       -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Residential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Single Family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200.00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357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71,400.00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Multi Family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150.00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366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54,900.00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Commercial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300.00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3,300.00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SUM 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 </a:t>
                      </a:r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$   129,600.00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44248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3558017"/>
              </p:ext>
            </p:extLst>
          </p:nvPr>
        </p:nvGraphicFramePr>
        <p:xfrm>
          <a:off x="457201" y="685800"/>
          <a:ext cx="8229599" cy="3657600"/>
        </p:xfrm>
        <a:graphic>
          <a:graphicData uri="http://schemas.openxmlformats.org/drawingml/2006/table">
            <a:tbl>
              <a:tblPr/>
              <a:tblGrid>
                <a:gridCol w="2092271"/>
                <a:gridCol w="1656381"/>
                <a:gridCol w="1656381"/>
                <a:gridCol w="1115878"/>
                <a:gridCol w="1708688"/>
              </a:tblGrid>
              <a:tr h="714375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effectLst/>
                          <a:latin typeface="Arial"/>
                        </a:rPr>
                        <a:t>West End CID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857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Tax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#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Revenue Total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Exempt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65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       -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Residential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Single Family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200.00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357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71,400.00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Multi Family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 $         </a:t>
                      </a:r>
                      <a:r>
                        <a:rPr lang="en-US" sz="1400" b="0" i="0" u="none" strike="noStrike" dirty="0" smtClean="0">
                          <a:effectLst/>
                          <a:latin typeface="Arial"/>
                        </a:rPr>
                        <a:t>250.00 </a:t>
                      </a:r>
                      <a:endParaRPr lang="en-US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366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 $     </a:t>
                      </a:r>
                      <a:r>
                        <a:rPr lang="en-US" sz="1400" b="0" i="0" u="none" strike="noStrike" dirty="0" smtClean="0">
                          <a:effectLst/>
                          <a:latin typeface="Arial"/>
                        </a:rPr>
                        <a:t>91,500.00</a:t>
                      </a:r>
                      <a:endParaRPr lang="en-US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Commercial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 $         300.00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 $       3,300.00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SUM 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 </a:t>
                      </a:r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$   </a:t>
                      </a:r>
                      <a:r>
                        <a:rPr lang="en-US" sz="1400" b="1" i="0" u="none" strike="noStrike" dirty="0" smtClean="0">
                          <a:effectLst/>
                          <a:latin typeface="Arial"/>
                        </a:rPr>
                        <a:t>166,200.00 </a:t>
                      </a:r>
                      <a:endParaRPr lang="en-US" sz="14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5456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3461718"/>
              </p:ext>
            </p:extLst>
          </p:nvPr>
        </p:nvGraphicFramePr>
        <p:xfrm>
          <a:off x="457201" y="685800"/>
          <a:ext cx="8229599" cy="3657600"/>
        </p:xfrm>
        <a:graphic>
          <a:graphicData uri="http://schemas.openxmlformats.org/drawingml/2006/table">
            <a:tbl>
              <a:tblPr/>
              <a:tblGrid>
                <a:gridCol w="2092271"/>
                <a:gridCol w="1656381"/>
                <a:gridCol w="1656381"/>
                <a:gridCol w="1115878"/>
                <a:gridCol w="1708688"/>
              </a:tblGrid>
              <a:tr h="714375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effectLst/>
                          <a:latin typeface="Arial"/>
                        </a:rPr>
                        <a:t>West End CID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857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Tax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#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Revenue Total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Exempt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65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       -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Residential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Single Family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150.00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357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53,550.00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Multi Family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100.00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366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36,600.00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Commercial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200.00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2,200.00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SUM 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 </a:t>
                      </a:r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$     92,350.00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16477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0043158"/>
              </p:ext>
            </p:extLst>
          </p:nvPr>
        </p:nvGraphicFramePr>
        <p:xfrm>
          <a:off x="457201" y="685800"/>
          <a:ext cx="8229599" cy="3657600"/>
        </p:xfrm>
        <a:graphic>
          <a:graphicData uri="http://schemas.openxmlformats.org/drawingml/2006/table">
            <a:tbl>
              <a:tblPr/>
              <a:tblGrid>
                <a:gridCol w="2092271"/>
                <a:gridCol w="1656381"/>
                <a:gridCol w="1656381"/>
                <a:gridCol w="1115878"/>
                <a:gridCol w="1708688"/>
              </a:tblGrid>
              <a:tr h="714375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effectLst/>
                          <a:latin typeface="Arial"/>
                        </a:rPr>
                        <a:t>West End CID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857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Tax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#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Revenue Total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Exempt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65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       -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Residential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Single Family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150.00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357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53,550.00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Multi Family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 $         </a:t>
                      </a:r>
                      <a:r>
                        <a:rPr lang="en-US" sz="1400" b="0" i="0" u="none" strike="noStrike" dirty="0" smtClean="0">
                          <a:effectLst/>
                          <a:latin typeface="Arial"/>
                        </a:rPr>
                        <a:t>200.00 </a:t>
                      </a:r>
                      <a:endParaRPr lang="en-US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366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 $     </a:t>
                      </a:r>
                      <a:r>
                        <a:rPr lang="en-US" sz="1400" b="0" i="0" u="none" strike="noStrike" dirty="0" smtClean="0">
                          <a:effectLst/>
                          <a:latin typeface="Arial"/>
                        </a:rPr>
                        <a:t>73,200.00 </a:t>
                      </a:r>
                      <a:endParaRPr lang="en-US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Commercial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200.00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2,200.00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SUM 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 </a:t>
                      </a:r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$     </a:t>
                      </a:r>
                      <a:r>
                        <a:rPr lang="en-US" sz="1400" b="1" i="0" u="none" strike="noStrike" dirty="0" smtClean="0">
                          <a:effectLst/>
                          <a:latin typeface="Arial"/>
                        </a:rPr>
                        <a:t>128,950.00 </a:t>
                      </a:r>
                      <a:endParaRPr lang="en-US" sz="14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40333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743477"/>
              </p:ext>
            </p:extLst>
          </p:nvPr>
        </p:nvGraphicFramePr>
        <p:xfrm>
          <a:off x="457200" y="685800"/>
          <a:ext cx="8229599" cy="3657601"/>
        </p:xfrm>
        <a:graphic>
          <a:graphicData uri="http://schemas.openxmlformats.org/drawingml/2006/table">
            <a:tbl>
              <a:tblPr/>
              <a:tblGrid>
                <a:gridCol w="2092271"/>
                <a:gridCol w="1656381"/>
                <a:gridCol w="1656381"/>
                <a:gridCol w="1115878"/>
                <a:gridCol w="1708688"/>
              </a:tblGrid>
              <a:tr h="510838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effectLst/>
                          <a:latin typeface="Arial"/>
                        </a:rPr>
                        <a:t>West End CID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Tax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#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Revenue Total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Exempt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65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       -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Residential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Single Family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200.00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297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59,400.00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Multi Family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 $         </a:t>
                      </a:r>
                      <a:r>
                        <a:rPr lang="en-US" sz="1400" b="0" i="0" u="none" strike="noStrike" dirty="0" smtClean="0">
                          <a:effectLst/>
                          <a:latin typeface="Arial"/>
                        </a:rPr>
                        <a:t>150.00 </a:t>
                      </a:r>
                      <a:endParaRPr lang="en-US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354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 $     </a:t>
                      </a:r>
                      <a:r>
                        <a:rPr lang="en-US" sz="1400" b="0" i="0" u="none" strike="noStrike" dirty="0" smtClean="0">
                          <a:effectLst/>
                          <a:latin typeface="Arial"/>
                        </a:rPr>
                        <a:t>53,100.00 </a:t>
                      </a:r>
                      <a:endParaRPr lang="en-US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Vacant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100.00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5,600.00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Commercial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300.00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3,300.00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80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SUM 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 $   </a:t>
                      </a:r>
                      <a:r>
                        <a:rPr lang="en-US" sz="1400" b="1" i="0" u="none" strike="noStrike" dirty="0" smtClean="0">
                          <a:effectLst/>
                          <a:latin typeface="Arial"/>
                        </a:rPr>
                        <a:t>121,400.00 </a:t>
                      </a:r>
                      <a:endParaRPr lang="en-US" sz="14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4737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* One vacant 12 unit multi family property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06348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5586828"/>
              </p:ext>
            </p:extLst>
          </p:nvPr>
        </p:nvGraphicFramePr>
        <p:xfrm>
          <a:off x="457200" y="685800"/>
          <a:ext cx="8229599" cy="3657601"/>
        </p:xfrm>
        <a:graphic>
          <a:graphicData uri="http://schemas.openxmlformats.org/drawingml/2006/table">
            <a:tbl>
              <a:tblPr/>
              <a:tblGrid>
                <a:gridCol w="2092271"/>
                <a:gridCol w="1656381"/>
                <a:gridCol w="1656381"/>
                <a:gridCol w="1115878"/>
                <a:gridCol w="1708688"/>
              </a:tblGrid>
              <a:tr h="510838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effectLst/>
                          <a:latin typeface="Arial"/>
                        </a:rPr>
                        <a:t>West End CID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Tax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#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Revenue Total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Exempt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65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       -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Residential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Single Family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200.00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297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59,400.00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Multi Family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 $         </a:t>
                      </a:r>
                      <a:r>
                        <a:rPr lang="en-US" sz="1400" b="0" i="0" u="none" strike="noStrike" dirty="0" smtClean="0">
                          <a:effectLst/>
                          <a:latin typeface="Arial"/>
                        </a:rPr>
                        <a:t>250.00 </a:t>
                      </a:r>
                      <a:endParaRPr lang="en-US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354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 $     </a:t>
                      </a:r>
                      <a:r>
                        <a:rPr lang="en-US" sz="1400" b="0" i="0" u="none" strike="noStrike" dirty="0" smtClean="0">
                          <a:effectLst/>
                          <a:latin typeface="Arial"/>
                        </a:rPr>
                        <a:t>88,500.00 </a:t>
                      </a:r>
                      <a:endParaRPr lang="en-US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Vacant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100.00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 $       5,600.00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Commercial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300.00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3,300.00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80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SUM 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 $   </a:t>
                      </a:r>
                      <a:r>
                        <a:rPr lang="en-US" sz="1400" b="1" i="0" u="none" strike="noStrike" dirty="0" smtClean="0">
                          <a:effectLst/>
                          <a:latin typeface="Arial"/>
                        </a:rPr>
                        <a:t>156,800.00 </a:t>
                      </a:r>
                      <a:endParaRPr lang="en-US" sz="14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4737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* One vacant 12 unit multi family property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76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7078917"/>
              </p:ext>
            </p:extLst>
          </p:nvPr>
        </p:nvGraphicFramePr>
        <p:xfrm>
          <a:off x="457200" y="685800"/>
          <a:ext cx="8229599" cy="3657601"/>
        </p:xfrm>
        <a:graphic>
          <a:graphicData uri="http://schemas.openxmlformats.org/drawingml/2006/table">
            <a:tbl>
              <a:tblPr/>
              <a:tblGrid>
                <a:gridCol w="2092271"/>
                <a:gridCol w="1656381"/>
                <a:gridCol w="1656381"/>
                <a:gridCol w="1115878"/>
                <a:gridCol w="1708688"/>
              </a:tblGrid>
              <a:tr h="510838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effectLst/>
                          <a:latin typeface="Arial"/>
                        </a:rPr>
                        <a:t>West End CID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Tax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#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Revenue Total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Exempt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65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       -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Residential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Single Family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150.00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297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44,550.00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Multi Family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100.00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354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35,400.00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Vacant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 75.00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4,200.00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Commercial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200.00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2,200.00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80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SUM 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 </a:t>
                      </a:r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$     86,350.00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4737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* One vacant 12 unit multi family property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15711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9724275"/>
              </p:ext>
            </p:extLst>
          </p:nvPr>
        </p:nvGraphicFramePr>
        <p:xfrm>
          <a:off x="457200" y="685800"/>
          <a:ext cx="8229599" cy="3657601"/>
        </p:xfrm>
        <a:graphic>
          <a:graphicData uri="http://schemas.openxmlformats.org/drawingml/2006/table">
            <a:tbl>
              <a:tblPr/>
              <a:tblGrid>
                <a:gridCol w="2092271"/>
                <a:gridCol w="1656381"/>
                <a:gridCol w="1656381"/>
                <a:gridCol w="1115878"/>
                <a:gridCol w="1708688"/>
              </a:tblGrid>
              <a:tr h="510838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effectLst/>
                          <a:latin typeface="Arial"/>
                        </a:rPr>
                        <a:t>West End CID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Tax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#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Revenue Total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Exempt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65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       -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Residential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Single Family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150.00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297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44,550.00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Multi Family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 $         </a:t>
                      </a:r>
                      <a:r>
                        <a:rPr lang="en-US" sz="1400" b="0" i="0" u="none" strike="noStrike" dirty="0" smtClean="0">
                          <a:effectLst/>
                          <a:latin typeface="Arial"/>
                        </a:rPr>
                        <a:t>200.00 </a:t>
                      </a:r>
                      <a:endParaRPr lang="en-US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354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 $     </a:t>
                      </a:r>
                      <a:r>
                        <a:rPr lang="en-US" sz="1400" b="0" i="0" u="none" strike="noStrike" dirty="0" smtClean="0">
                          <a:effectLst/>
                          <a:latin typeface="Arial"/>
                        </a:rPr>
                        <a:t>70,800.00 </a:t>
                      </a:r>
                      <a:endParaRPr lang="en-US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Vacant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 75.00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 $       4,200.00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Commercial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200.00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2,200.00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80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SUM 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 </a:t>
                      </a:r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$    </a:t>
                      </a:r>
                      <a:r>
                        <a:rPr lang="en-US" sz="1400" b="1" i="0" u="none" strike="noStrike" dirty="0" smtClean="0">
                          <a:effectLst/>
                          <a:latin typeface="Arial"/>
                        </a:rPr>
                        <a:t>121,750.00</a:t>
                      </a:r>
                      <a:endParaRPr lang="en-US" sz="14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4737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* One vacant 12 unit multi family property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78140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9178512"/>
              </p:ext>
            </p:extLst>
          </p:nvPr>
        </p:nvGraphicFramePr>
        <p:xfrm>
          <a:off x="457200" y="685800"/>
          <a:ext cx="8229599" cy="3657601"/>
        </p:xfrm>
        <a:graphic>
          <a:graphicData uri="http://schemas.openxmlformats.org/drawingml/2006/table">
            <a:tbl>
              <a:tblPr/>
              <a:tblGrid>
                <a:gridCol w="2092271"/>
                <a:gridCol w="1656381"/>
                <a:gridCol w="1656381"/>
                <a:gridCol w="1115878"/>
                <a:gridCol w="1708688"/>
              </a:tblGrid>
              <a:tr h="510838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effectLst/>
                          <a:latin typeface="Arial"/>
                        </a:rPr>
                        <a:t>West End CID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Tax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#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Revenue Total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Exempt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65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       -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Residential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Single Family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100.00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297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29,700.00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Multi Family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100.00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354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35,400.00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Vacant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 75.00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4,200.00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Commercial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200.00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2,200.00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80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SUM 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 </a:t>
                      </a:r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$     71,500.00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4737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* One vacant 12 unit multi family property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84628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2672890"/>
              </p:ext>
            </p:extLst>
          </p:nvPr>
        </p:nvGraphicFramePr>
        <p:xfrm>
          <a:off x="457200" y="685800"/>
          <a:ext cx="8229599" cy="3657601"/>
        </p:xfrm>
        <a:graphic>
          <a:graphicData uri="http://schemas.openxmlformats.org/drawingml/2006/table">
            <a:tbl>
              <a:tblPr/>
              <a:tblGrid>
                <a:gridCol w="2092271"/>
                <a:gridCol w="1656381"/>
                <a:gridCol w="1656381"/>
                <a:gridCol w="1115878"/>
                <a:gridCol w="1708688"/>
              </a:tblGrid>
              <a:tr h="510838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effectLst/>
                          <a:latin typeface="Arial"/>
                        </a:rPr>
                        <a:t>West End CID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Tax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#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Revenue Total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Exempt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65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       -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Residential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Single Family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100.00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297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29,700.00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Multi Family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 $         </a:t>
                      </a:r>
                      <a:r>
                        <a:rPr lang="en-US" sz="1400" b="0" i="0" u="none" strike="noStrike" dirty="0" smtClean="0">
                          <a:effectLst/>
                          <a:latin typeface="Arial"/>
                        </a:rPr>
                        <a:t>150.00 </a:t>
                      </a:r>
                      <a:endParaRPr lang="en-US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354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 $     </a:t>
                      </a:r>
                      <a:r>
                        <a:rPr lang="en-US" sz="1400" b="0" i="0" u="none" strike="noStrike" dirty="0" smtClean="0">
                          <a:effectLst/>
                          <a:latin typeface="Arial"/>
                        </a:rPr>
                        <a:t>53100.00 </a:t>
                      </a:r>
                      <a:endParaRPr lang="en-US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Vacant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 75.00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 $       4,200.00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Commercial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200.00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2,200.00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80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SUM 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 </a:t>
                      </a:r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$     </a:t>
                      </a:r>
                      <a:r>
                        <a:rPr lang="en-US" sz="1400" b="1" i="0" u="none" strike="noStrike" dirty="0" smtClean="0">
                          <a:effectLst/>
                          <a:latin typeface="Arial"/>
                        </a:rPr>
                        <a:t>89,200.00 </a:t>
                      </a:r>
                      <a:endParaRPr lang="en-US" sz="14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47370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4737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* One vacant 12 unit multi family property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0891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6959424"/>
              </p:ext>
            </p:extLst>
          </p:nvPr>
        </p:nvGraphicFramePr>
        <p:xfrm>
          <a:off x="457201" y="685800"/>
          <a:ext cx="8229598" cy="3190875"/>
        </p:xfrm>
        <a:graphic>
          <a:graphicData uri="http://schemas.openxmlformats.org/drawingml/2006/table">
            <a:tbl>
              <a:tblPr/>
              <a:tblGrid>
                <a:gridCol w="1946554"/>
                <a:gridCol w="1541022"/>
                <a:gridCol w="1541022"/>
                <a:gridCol w="1600500"/>
                <a:gridCol w="1600500"/>
              </a:tblGrid>
              <a:tr h="714375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effectLst/>
                          <a:latin typeface="Arial"/>
                        </a:rPr>
                        <a:t>West End CID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048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Tax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Total Assessment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Revenue Total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Exempt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effectLst/>
                          <a:latin typeface="Arial"/>
                        </a:rPr>
                        <a:t>-</a:t>
                      </a:r>
                      <a:r>
                        <a:rPr lang="en-US" sz="1400" b="0" i="0" u="none" strike="noStrike" baseline="0" dirty="0" smtClean="0">
                          <a:effectLst/>
                          <a:latin typeface="Arial"/>
                        </a:rPr>
                        <a:t> </a:t>
                      </a:r>
                      <a:endParaRPr lang="en-US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         -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Residential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0.0085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$4,117,510.00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34,998.84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Commercial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0.0085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534,200.00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 $       4,540.70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SUM 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Arial"/>
                        </a:rPr>
                        <a:t> </a:t>
                      </a:r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$     39,539.54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54169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Estimated Project Costs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5741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Project Costs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Projects discussed are intended to be used as a guide to help you narrow down an approach to collect the special assessment</a:t>
            </a:r>
          </a:p>
          <a:p>
            <a:r>
              <a:rPr lang="en-US" dirty="0" smtClean="0"/>
              <a:t>Lacking the input of the greater community and may change</a:t>
            </a:r>
          </a:p>
          <a:p>
            <a:r>
              <a:rPr lang="en-US" dirty="0" smtClean="0"/>
              <a:t>Average costs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684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Off-Duty Police Patrols</a:t>
            </a:r>
          </a:p>
          <a:p>
            <a:pPr lvl="1"/>
            <a:r>
              <a:rPr lang="en-US" dirty="0" smtClean="0"/>
              <a:t>$55 per hour per officer (bike)</a:t>
            </a:r>
          </a:p>
          <a:p>
            <a:pPr lvl="1"/>
            <a:r>
              <a:rPr lang="en-US" dirty="0" smtClean="0"/>
              <a:t>$55 per hour per officer plus fuel fee (car)</a:t>
            </a:r>
          </a:p>
          <a:p>
            <a:r>
              <a:rPr lang="en-US" dirty="0" smtClean="0"/>
              <a:t>Security Cameras</a:t>
            </a:r>
          </a:p>
          <a:p>
            <a:pPr lvl="1"/>
            <a:r>
              <a:rPr lang="en-US" dirty="0" smtClean="0"/>
              <a:t>Networked cameras: Purchase and installation can cost between $1,500-$4,000 per camera</a:t>
            </a:r>
          </a:p>
          <a:p>
            <a:pPr lvl="1"/>
            <a:r>
              <a:rPr lang="en-US" dirty="0" smtClean="0"/>
              <a:t>Video Doorbells: $100-500 each</a:t>
            </a:r>
          </a:p>
          <a:p>
            <a:r>
              <a:rPr lang="en-US" dirty="0" smtClean="0"/>
              <a:t>Traffic Calming</a:t>
            </a:r>
          </a:p>
          <a:p>
            <a:pPr lvl="1"/>
            <a:r>
              <a:rPr lang="en-US" dirty="0" smtClean="0"/>
              <a:t>Speed bumps $3K-$5K installed by city</a:t>
            </a:r>
          </a:p>
          <a:p>
            <a:pPr lvl="1"/>
            <a:r>
              <a:rPr lang="en-US" dirty="0" smtClean="0"/>
              <a:t>Curb bump-outs $10k-$30K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75B3A-5A27-4447-A196-896CF6039274}" type="slidenum">
              <a:rPr lang="en-US" smtClean="0"/>
              <a:t>28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DISTRICT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2777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Litter Pick Up/Beautification</a:t>
            </a:r>
          </a:p>
          <a:p>
            <a:pPr lvl="1"/>
            <a:r>
              <a:rPr lang="en-US" dirty="0"/>
              <a:t>Cost varies according to scope of work</a:t>
            </a:r>
          </a:p>
          <a:p>
            <a:pPr lvl="1"/>
            <a:r>
              <a:rPr lang="en-US" dirty="0" smtClean="0"/>
              <a:t>Example Service Schedule, Grove CID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75B3A-5A27-4447-A196-896CF6039274}" type="slidenum">
              <a:rPr lang="en-US" smtClean="0"/>
              <a:t>29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DISTRICT SERVICES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895600"/>
            <a:ext cx="7482053" cy="3566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04148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75B3A-5A27-4447-A196-896CF6039274}" type="slidenum">
              <a:rPr lang="en-US" smtClean="0"/>
              <a:t>30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DISTRICT SERVICES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" y="1447800"/>
            <a:ext cx="8382000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>
              <a:spcBef>
                <a:spcPct val="20000"/>
              </a:spcBef>
              <a:buClr>
                <a:srgbClr val="D16349"/>
              </a:buClr>
              <a:buSzPct val="85000"/>
              <a:buFont typeface="Wingdings 2"/>
              <a:buChar char=""/>
            </a:pPr>
            <a:r>
              <a:rPr lang="en-US" sz="2700" dirty="0">
                <a:solidFill>
                  <a:prstClr val="black"/>
                </a:solidFill>
              </a:rPr>
              <a:t>Sidewalk repair</a:t>
            </a:r>
          </a:p>
          <a:p>
            <a:pPr marL="548640" lvl="1" indent="-274320">
              <a:spcBef>
                <a:spcPct val="20000"/>
              </a:spcBef>
              <a:buClr>
                <a:srgbClr val="CCB400"/>
              </a:buClr>
              <a:buSzPct val="70000"/>
              <a:buFont typeface="Wingdings"/>
              <a:buChar char=""/>
            </a:pPr>
            <a:r>
              <a:rPr lang="en-US" sz="2200" dirty="0">
                <a:solidFill>
                  <a:srgbClr val="646B86"/>
                </a:solidFill>
              </a:rPr>
              <a:t>$10-$12 per </a:t>
            </a:r>
            <a:r>
              <a:rPr lang="en-US" sz="2200" dirty="0" err="1">
                <a:solidFill>
                  <a:srgbClr val="646B86"/>
                </a:solidFill>
              </a:rPr>
              <a:t>sq</a:t>
            </a:r>
            <a:r>
              <a:rPr lang="en-US" sz="2200" dirty="0">
                <a:solidFill>
                  <a:srgbClr val="646B86"/>
                </a:solidFill>
              </a:rPr>
              <a:t> </a:t>
            </a:r>
            <a:r>
              <a:rPr lang="en-US" sz="2200" dirty="0" err="1">
                <a:solidFill>
                  <a:srgbClr val="646B86"/>
                </a:solidFill>
              </a:rPr>
              <a:t>ft</a:t>
            </a:r>
            <a:r>
              <a:rPr lang="en-US" sz="2200" dirty="0">
                <a:solidFill>
                  <a:srgbClr val="646B86"/>
                </a:solidFill>
              </a:rPr>
              <a:t> of sidewalk to replace and repair</a:t>
            </a:r>
          </a:p>
          <a:p>
            <a:pPr marL="274320" lvl="0" indent="-274320">
              <a:spcBef>
                <a:spcPct val="20000"/>
              </a:spcBef>
              <a:buClr>
                <a:srgbClr val="D16349"/>
              </a:buClr>
              <a:buSzPct val="85000"/>
              <a:buFont typeface="Wingdings 2"/>
              <a:buChar char=""/>
            </a:pPr>
            <a:r>
              <a:rPr lang="en-US" sz="2700" dirty="0">
                <a:solidFill>
                  <a:prstClr val="black"/>
                </a:solidFill>
              </a:rPr>
              <a:t>Murals</a:t>
            </a:r>
          </a:p>
          <a:p>
            <a:pPr marL="548640" lvl="1" indent="-274320">
              <a:spcBef>
                <a:spcPct val="20000"/>
              </a:spcBef>
              <a:buClr>
                <a:srgbClr val="CCB400"/>
              </a:buClr>
              <a:buSzPct val="70000"/>
              <a:buFont typeface="Wingdings"/>
              <a:buChar char=""/>
            </a:pPr>
            <a:r>
              <a:rPr lang="en-US" sz="2200" dirty="0">
                <a:solidFill>
                  <a:srgbClr val="646B86"/>
                </a:solidFill>
              </a:rPr>
              <a:t>$1,000-$</a:t>
            </a:r>
            <a:r>
              <a:rPr lang="en-US" sz="2200" dirty="0" smtClean="0">
                <a:solidFill>
                  <a:srgbClr val="646B86"/>
                </a:solidFill>
              </a:rPr>
              <a:t>5,000</a:t>
            </a:r>
          </a:p>
          <a:p>
            <a:pPr marL="91440" indent="-274320">
              <a:spcBef>
                <a:spcPct val="20000"/>
              </a:spcBef>
              <a:buClr>
                <a:srgbClr val="CCB400"/>
              </a:buClr>
              <a:buSzPct val="70000"/>
              <a:buFont typeface="Wingdings"/>
              <a:buChar char=""/>
            </a:pPr>
            <a:r>
              <a:rPr lang="en-US" sz="2700" dirty="0" smtClean="0">
                <a:solidFill>
                  <a:prstClr val="black"/>
                </a:solidFill>
              </a:rPr>
              <a:t>Water </a:t>
            </a:r>
            <a:r>
              <a:rPr lang="en-US" sz="2700" dirty="0">
                <a:solidFill>
                  <a:prstClr val="black"/>
                </a:solidFill>
              </a:rPr>
              <a:t>Fountain, </a:t>
            </a:r>
            <a:r>
              <a:rPr lang="en-US" sz="2700" dirty="0" smtClean="0">
                <a:solidFill>
                  <a:prstClr val="black"/>
                </a:solidFill>
              </a:rPr>
              <a:t>water </a:t>
            </a:r>
            <a:r>
              <a:rPr lang="en-US" sz="2700" dirty="0">
                <a:solidFill>
                  <a:prstClr val="black"/>
                </a:solidFill>
              </a:rPr>
              <a:t>feature</a:t>
            </a:r>
          </a:p>
          <a:p>
            <a:pPr marL="548640" lvl="1" indent="-274320">
              <a:spcBef>
                <a:spcPct val="20000"/>
              </a:spcBef>
              <a:buClr>
                <a:srgbClr val="CCB400"/>
              </a:buClr>
              <a:buSzPct val="70000"/>
              <a:buFont typeface="Wingdings"/>
              <a:buChar char=""/>
            </a:pPr>
            <a:r>
              <a:rPr lang="en-US" sz="2200" dirty="0" smtClean="0">
                <a:solidFill>
                  <a:srgbClr val="646B86"/>
                </a:solidFill>
              </a:rPr>
              <a:t>The </a:t>
            </a:r>
            <a:r>
              <a:rPr lang="en-US" sz="2200" dirty="0">
                <a:solidFill>
                  <a:srgbClr val="646B86"/>
                </a:solidFill>
              </a:rPr>
              <a:t>interactive fountain at </a:t>
            </a:r>
            <a:r>
              <a:rPr lang="en-US" sz="2200" dirty="0" err="1" smtClean="0">
                <a:solidFill>
                  <a:srgbClr val="646B86"/>
                </a:solidFill>
              </a:rPr>
              <a:t>Tilles</a:t>
            </a:r>
            <a:r>
              <a:rPr lang="en-US" sz="2200" dirty="0" smtClean="0">
                <a:solidFill>
                  <a:srgbClr val="646B86"/>
                </a:solidFill>
              </a:rPr>
              <a:t> </a:t>
            </a:r>
            <a:r>
              <a:rPr lang="en-US" sz="2200" dirty="0">
                <a:solidFill>
                  <a:srgbClr val="646B86"/>
                </a:solidFill>
              </a:rPr>
              <a:t>Park cost about $25,000</a:t>
            </a:r>
          </a:p>
        </p:txBody>
      </p:sp>
      <p:pic>
        <p:nvPicPr>
          <p:cNvPr id="1026" name="Picture 2" descr="http://www.hydrodramatics.com/images/tilles-park-m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205179"/>
            <a:ext cx="2857500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stlouisco.com/portals/8/images/parks/parkpages/Tilles/Tilles/Tillessprayfountai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4199586"/>
            <a:ext cx="2805368" cy="210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26337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Action Plan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0281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Action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Next meeting</a:t>
            </a:r>
          </a:p>
          <a:p>
            <a:pPr lvl="1"/>
            <a:r>
              <a:rPr lang="en-US" dirty="0" smtClean="0"/>
              <a:t>Vote on which special assessment approach you would like to take</a:t>
            </a:r>
          </a:p>
          <a:p>
            <a:r>
              <a:rPr lang="en-US" dirty="0"/>
              <a:t>Schedule first community </a:t>
            </a:r>
            <a:r>
              <a:rPr lang="en-US" dirty="0" smtClean="0"/>
              <a:t>meeting</a:t>
            </a:r>
          </a:p>
          <a:p>
            <a:pPr lvl="1"/>
            <a:r>
              <a:rPr lang="en-US" dirty="0" smtClean="0"/>
              <a:t>Decide when your first community meeting will be</a:t>
            </a:r>
          </a:p>
          <a:p>
            <a:pPr lvl="1"/>
            <a:r>
              <a:rPr lang="en-US" dirty="0" smtClean="0"/>
              <a:t>We will spend upcoming stakeholder meetings preparing for first community meeting</a:t>
            </a:r>
            <a:endParaRPr lang="en-US" dirty="0"/>
          </a:p>
          <a:p>
            <a:r>
              <a:rPr lang="en-US" dirty="0" smtClean="0"/>
              <a:t>Set up Nonprofit</a:t>
            </a:r>
          </a:p>
          <a:p>
            <a:pPr lvl="1"/>
            <a:r>
              <a:rPr lang="en-US" dirty="0" smtClean="0"/>
              <a:t>Meet 30 minutes before or after next stakeholder meeting</a:t>
            </a:r>
          </a:p>
        </p:txBody>
      </p:sp>
    </p:spTree>
    <p:extLst>
      <p:ext uri="{BB962C8B-B14F-4D97-AF65-F5344CB8AC3E}">
        <p14:creationId xmlns:p14="http://schemas.microsoft.com/office/powerpoint/2010/main" val="24284216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5680</TotalTime>
  <Words>1197</Words>
  <Application>Microsoft Office PowerPoint</Application>
  <PresentationFormat>On-screen Show (4:3)</PresentationFormat>
  <Paragraphs>458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Civic</vt:lpstr>
      <vt:lpstr>Office Theme</vt:lpstr>
      <vt:lpstr>West End Stakeholder Meeting</vt:lpstr>
      <vt:lpstr>Agenda</vt:lpstr>
      <vt:lpstr>Where are we now?</vt:lpstr>
      <vt:lpstr>What We’ve established so far</vt:lpstr>
      <vt:lpstr>What We’ve Established So Far</vt:lpstr>
      <vt:lpstr>What do we still need?</vt:lpstr>
      <vt:lpstr>What Do We Still Need?</vt:lpstr>
      <vt:lpstr>Determining the Special Assessment</vt:lpstr>
      <vt:lpstr>West End Property Types</vt:lpstr>
      <vt:lpstr>Method 1</vt:lpstr>
      <vt:lpstr>Revenue Map at $.85</vt:lpstr>
      <vt:lpstr>59XX Clemens</vt:lpstr>
      <vt:lpstr>60XX Cates</vt:lpstr>
      <vt:lpstr>Method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Estimated Project Costs</vt:lpstr>
      <vt:lpstr>Potential Project Costs</vt:lpstr>
      <vt:lpstr>DISTRICT SERVICES</vt:lpstr>
      <vt:lpstr>DISTRICT SERVICES</vt:lpstr>
      <vt:lpstr>DISTRICT SERVICES</vt:lpstr>
      <vt:lpstr>Action Plan</vt:lpstr>
      <vt:lpstr>Action Plan</vt:lpstr>
    </vt:vector>
  </TitlesOfParts>
  <Company>Washington University School of Medicine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West End Stakeholder Meeting</dc:title>
  <dc:creator>WUSM User</dc:creator>
  <cp:lastModifiedBy>WUSM User</cp:lastModifiedBy>
  <cp:revision>35</cp:revision>
  <dcterms:created xsi:type="dcterms:W3CDTF">2018-01-25T16:37:30Z</dcterms:created>
  <dcterms:modified xsi:type="dcterms:W3CDTF">2018-02-23T22:56:16Z</dcterms:modified>
</cp:coreProperties>
</file>