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sldIdLst>
    <p:sldId id="256" r:id="rId3"/>
    <p:sldId id="258" r:id="rId4"/>
    <p:sldId id="268" r:id="rId5"/>
    <p:sldId id="259" r:id="rId6"/>
    <p:sldId id="260" r:id="rId7"/>
    <p:sldId id="261" r:id="rId8"/>
    <p:sldId id="266" r:id="rId9"/>
    <p:sldId id="267" r:id="rId10"/>
    <p:sldId id="262" r:id="rId11"/>
    <p:sldId id="263" r:id="rId12"/>
    <p:sldId id="264" r:id="rId13"/>
    <p:sldId id="265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C6D9AF4F-8B83-4CF9-B9BC-6797249DF4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1790749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81854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78D34A47-BAFD-46DC-8452-3E2DC58155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836220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5532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553200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8BF3B301-075E-42D1-A5E4-E0B2B33B30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87470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FCACC434-E7E5-418E-B001-E82581AC3B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77027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44E433D6-4257-4996-A91D-048EB2CF82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88592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3C4801D1-C85D-4463-B8B7-0E473DAE03E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143670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DB77ACCC-4451-4349-9B05-44B2C94197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66962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40536AB5-172A-4DF1-A4A6-2A4FA0632A0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31277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D170DAC2-FADD-411F-94E6-3F62BD7EAA7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78371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155F5158-DF49-4522-9E30-058E5CA913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145782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11948D9E-673B-4494-808F-F6617CBAA3B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47887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C7FA4994-3E26-4F47-9A0C-68996DA12B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3928535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4C7A8-6AA2-4DC1-A002-4C317C016B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69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81000" y="609600"/>
            <a:ext cx="184150" cy="5386388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4000" y="6076950"/>
            <a:ext cx="695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b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DF9DF07A-B376-46C2-AB2D-45A27792F10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</a:rPr>
              <a:t> of  9</a:t>
            </a:r>
            <a:r>
              <a:rPr lang="en-US" sz="1400" dirty="0">
                <a:solidFill>
                  <a:srgbClr val="0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1530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3FB0BD3-F286-4DBD-B19E-C50FD9D709A7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ED19368-2CA3-425A-8719-29BB653C635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West End CID</a:t>
            </a:r>
            <a:br>
              <a:rPr lang="en-US" dirty="0" smtClean="0"/>
            </a:br>
            <a:r>
              <a:rPr lang="en-US" dirty="0" smtClean="0"/>
              <a:t>Stakeholder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November 5,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649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Nonprofit VS. Political Subdivision</a:t>
            </a:r>
          </a:p>
          <a:p>
            <a:pPr lvl="1"/>
            <a:r>
              <a:rPr lang="en-US" dirty="0" smtClean="0"/>
              <a:t>Vote</a:t>
            </a:r>
          </a:p>
          <a:p>
            <a:r>
              <a:rPr lang="en-US" dirty="0" smtClean="0"/>
              <a:t>Community Engagement</a:t>
            </a:r>
          </a:p>
          <a:p>
            <a:r>
              <a:rPr lang="en-US" dirty="0" smtClean="0"/>
              <a:t>Stakeholder Check-in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Meeting Recap</a:t>
            </a:r>
          </a:p>
        </p:txBody>
      </p:sp>
    </p:spTree>
    <p:extLst>
      <p:ext uri="{BB962C8B-B14F-4D97-AF65-F5344CB8AC3E}">
        <p14:creationId xmlns:p14="http://schemas.microsoft.com/office/powerpoint/2010/main" val="29134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Nonprofit VS. Political Subdivision</a:t>
            </a:r>
          </a:p>
          <a:p>
            <a:pPr lvl="1"/>
            <a:r>
              <a:rPr lang="en-US" dirty="0" smtClean="0"/>
              <a:t>Vote</a:t>
            </a:r>
          </a:p>
          <a:p>
            <a:r>
              <a:rPr lang="en-US" dirty="0" smtClean="0"/>
              <a:t>Home Owner Property Assessments</a:t>
            </a:r>
          </a:p>
          <a:p>
            <a:r>
              <a:rPr lang="en-US" dirty="0" smtClean="0"/>
              <a:t>Crime Report</a:t>
            </a:r>
          </a:p>
          <a:p>
            <a:r>
              <a:rPr lang="en-US" dirty="0" smtClean="0"/>
              <a:t>Community Outreach</a:t>
            </a:r>
          </a:p>
          <a:p>
            <a:pPr lvl="1"/>
            <a:r>
              <a:rPr lang="en-US" smtClean="0"/>
              <a:t>FAQ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</a:p>
        </p:txBody>
      </p:sp>
    </p:spTree>
    <p:extLst>
      <p:ext uri="{BB962C8B-B14F-4D97-AF65-F5344CB8AC3E}">
        <p14:creationId xmlns:p14="http://schemas.microsoft.com/office/powerpoint/2010/main" val="253126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Subdivision or Nonprofit?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Voting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685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CID?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Political Subdivision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Non-Profit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district (CID) can impose a sales tax on sales/ use tax on goods and services within proposed boundary of district and/or a special assessment</a:t>
            </a:r>
          </a:p>
          <a:p>
            <a:r>
              <a:rPr lang="en-US" dirty="0" smtClean="0"/>
              <a:t>Appointments of directors are made by chief elected officer of the municipality with the consent of the governing body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457200" lvl="1" indent="-182880">
              <a:buClr>
                <a:srgbClr val="93A299"/>
              </a:buClr>
              <a:buSzPct val="85000"/>
              <a:buFont typeface="Arial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 district (CID) may only impose special assessments to finance the cost of improvements and services.</a:t>
            </a:r>
          </a:p>
          <a:p>
            <a:pPr marL="457200" lvl="1" indent="-182880">
              <a:buClr>
                <a:srgbClr val="93A299"/>
              </a:buClr>
              <a:buSzPct val="85000"/>
              <a:buFont typeface="Arial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Nonprofit must be formed and in good standing prior to filing a petition for creation</a:t>
            </a:r>
          </a:p>
        </p:txBody>
      </p:sp>
    </p:spTree>
    <p:extLst>
      <p:ext uri="{BB962C8B-B14F-4D97-AF65-F5344CB8AC3E}">
        <p14:creationId xmlns:p14="http://schemas.microsoft.com/office/powerpoint/2010/main" val="143369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9432144"/>
              </p:ext>
            </p:extLst>
          </p:nvPr>
        </p:nvGraphicFramePr>
        <p:xfrm>
          <a:off x="457200" y="1481138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Political Subdivision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Non-profit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So 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07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Owners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Discussion on the assessed values of each parcel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023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Homeowners in the neighborhood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23" y="1295400"/>
            <a:ext cx="8764695" cy="201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6023" y="3657600"/>
            <a:ext cx="88655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Total Assessment= land assessment + assessment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$861,570+ $4082320=</a:t>
            </a:r>
            <a:r>
              <a:rPr lang="en-US" dirty="0" smtClean="0">
                <a:solidFill>
                  <a:srgbClr val="FF0000"/>
                </a:solidFill>
              </a:rPr>
              <a:t>$4,943,890.00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Summing the total assessment column gives us </a:t>
            </a:r>
            <a:r>
              <a:rPr lang="en-US" dirty="0" smtClean="0">
                <a:solidFill>
                  <a:srgbClr val="FF0000"/>
                </a:solidFill>
              </a:rPr>
              <a:t>$4,943,160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There is a $730 gap in the data from the city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Best to go with the larger number as our safest target number ($4,943,890)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So, we need greater than half of the total assessment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Half of $4,943,890 is </a:t>
            </a:r>
            <a:r>
              <a:rPr lang="en-US" dirty="0" smtClean="0">
                <a:solidFill>
                  <a:srgbClr val="FF0000"/>
                </a:solidFill>
              </a:rPr>
              <a:t>$2,471,945.00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6934200" y="3124200"/>
            <a:ext cx="838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19800" y="3141785"/>
            <a:ext cx="838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953000" y="3141785"/>
            <a:ext cx="838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33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Crime Report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West End Crime Statistics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789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772400" cy="743639"/>
          </a:xfrm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Summary Notes: West End September 2017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Page </a:t>
            </a:r>
            <a:fld id="{44E433D6-4257-4996-A91D-048EB2CF82F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6790" y="1211282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rgbClr val="000000"/>
                </a:solidFill>
              </a:rPr>
              <a:t>75 Total Crimes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This is a 50% </a:t>
            </a:r>
            <a:r>
              <a:rPr lang="en-US" dirty="0">
                <a:ln w="1270" cmpd="sng">
                  <a:solidFill>
                    <a:srgbClr val="000000">
                      <a:alpha val="40000"/>
                    </a:srgbClr>
                  </a:solidFill>
                </a:ln>
                <a:solidFill>
                  <a:srgbClr val="FF0000"/>
                </a:solidFill>
              </a:rPr>
              <a:t>increase </a:t>
            </a:r>
            <a:r>
              <a:rPr lang="en-US" dirty="0">
                <a:solidFill>
                  <a:srgbClr val="000000"/>
                </a:solidFill>
              </a:rPr>
              <a:t>from September 2016 (50 crimes).</a:t>
            </a:r>
          </a:p>
          <a:p>
            <a:pPr marL="1257300" lvl="2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There were </a:t>
            </a:r>
            <a:r>
              <a:rPr lang="en-US" dirty="0">
                <a:ln w="1270" cmpd="sng">
                  <a:solidFill>
                    <a:srgbClr val="000000">
                      <a:alpha val="40000"/>
                    </a:srgbClr>
                  </a:solidFill>
                </a:ln>
                <a:solidFill>
                  <a:srgbClr val="00B050"/>
                </a:solidFill>
              </a:rPr>
              <a:t>decreases</a:t>
            </a:r>
            <a:r>
              <a:rPr lang="en-US" dirty="0">
                <a:solidFill>
                  <a:srgbClr val="000000"/>
                </a:solidFill>
              </a:rPr>
              <a:t> in arson, auto theft, homicide, and rape. There were </a:t>
            </a:r>
            <a:r>
              <a:rPr lang="en-US" dirty="0">
                <a:ln w="1270" cmpd="sng">
                  <a:solidFill>
                    <a:srgbClr val="000000">
                      <a:alpha val="40000"/>
                    </a:srgbClr>
                  </a:solidFill>
                </a:ln>
                <a:solidFill>
                  <a:srgbClr val="FF0000"/>
                </a:solidFill>
              </a:rPr>
              <a:t>increases </a:t>
            </a:r>
            <a:r>
              <a:rPr lang="en-US" dirty="0">
                <a:solidFill>
                  <a:srgbClr val="000000"/>
                </a:solidFill>
              </a:rPr>
              <a:t>in assault, burglary, larceny, and robbery.</a:t>
            </a:r>
          </a:p>
          <a:p>
            <a:pPr marL="1257300" lvl="2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There were a total of 20</a:t>
            </a:r>
            <a:r>
              <a:rPr lang="en-US" b="1" dirty="0">
                <a:solidFill>
                  <a:srgbClr val="000000"/>
                </a:solidFill>
              </a:rPr>
              <a:t> crimes against persons </a:t>
            </a:r>
            <a:r>
              <a:rPr lang="en-US" dirty="0">
                <a:solidFill>
                  <a:srgbClr val="000000"/>
                </a:solidFill>
              </a:rPr>
              <a:t>(10 assaults, 1 rape, and 9 robberies).</a:t>
            </a:r>
          </a:p>
          <a:p>
            <a:pPr marL="1257300" lvl="2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There were </a:t>
            </a:r>
            <a:r>
              <a:rPr lang="en-US" b="1" dirty="0">
                <a:solidFill>
                  <a:srgbClr val="000000"/>
                </a:solidFill>
              </a:rPr>
              <a:t>16 crimes against persons </a:t>
            </a:r>
            <a:r>
              <a:rPr lang="en-US" dirty="0">
                <a:solidFill>
                  <a:srgbClr val="000000"/>
                </a:solidFill>
              </a:rPr>
              <a:t>in September 2016.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Crime was most frequent on Tuesday and Wednesday.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There have been </a:t>
            </a:r>
            <a:r>
              <a:rPr lang="en-US" u="sng" dirty="0">
                <a:solidFill>
                  <a:srgbClr val="000000"/>
                </a:solidFill>
              </a:rPr>
              <a:t>409 crimes</a:t>
            </a:r>
            <a:r>
              <a:rPr lang="en-US" dirty="0">
                <a:solidFill>
                  <a:srgbClr val="000000"/>
                </a:solidFill>
              </a:rPr>
              <a:t> so far in 2017.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This is a 10.54</a:t>
            </a:r>
            <a:r>
              <a:rPr lang="en-US" b="1" dirty="0">
                <a:solidFill>
                  <a:srgbClr val="000000"/>
                </a:solidFill>
              </a:rPr>
              <a:t>% </a:t>
            </a:r>
            <a:r>
              <a:rPr lang="en-US" dirty="0">
                <a:ln w="1270" cmpd="sng">
                  <a:solidFill>
                    <a:srgbClr val="000000">
                      <a:alpha val="40000"/>
                    </a:srgbClr>
                  </a:solidFill>
                </a:ln>
                <a:solidFill>
                  <a:srgbClr val="FF0000"/>
                </a:solidFill>
              </a:rPr>
              <a:t>increase </a:t>
            </a:r>
            <a:r>
              <a:rPr lang="en-US" dirty="0">
                <a:solidFill>
                  <a:srgbClr val="000000"/>
                </a:solidFill>
              </a:rPr>
              <a:t>compared to this point in 2016 (370 crimes).</a:t>
            </a:r>
          </a:p>
          <a:p>
            <a:pPr marL="1257300" lvl="2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There were </a:t>
            </a:r>
            <a:r>
              <a:rPr lang="en-US" dirty="0">
                <a:ln w="1270" cmpd="sng">
                  <a:solidFill>
                    <a:srgbClr val="000000">
                      <a:alpha val="40000"/>
                    </a:srgbClr>
                  </a:solidFill>
                </a:ln>
                <a:solidFill>
                  <a:srgbClr val="00B050"/>
                </a:solidFill>
              </a:rPr>
              <a:t>decreases</a:t>
            </a:r>
            <a:r>
              <a:rPr lang="en-US" dirty="0">
                <a:solidFill>
                  <a:srgbClr val="000000"/>
                </a:solidFill>
              </a:rPr>
              <a:t> in arson, auto theft, and robbery. There were </a:t>
            </a:r>
            <a:r>
              <a:rPr lang="en-US" dirty="0">
                <a:ln w="1270" cmpd="sng">
                  <a:solidFill>
                    <a:srgbClr val="000000">
                      <a:alpha val="40000"/>
                    </a:srgbClr>
                  </a:solidFill>
                </a:ln>
                <a:solidFill>
                  <a:srgbClr val="FF0000"/>
                </a:solidFill>
              </a:rPr>
              <a:t>increases</a:t>
            </a:r>
            <a:r>
              <a:rPr lang="en-US" dirty="0">
                <a:solidFill>
                  <a:srgbClr val="000000"/>
                </a:solidFill>
              </a:rPr>
              <a:t> in assault, burglary, homicide, and larceny.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There have been </a:t>
            </a:r>
            <a:r>
              <a:rPr lang="en-US" b="1" dirty="0">
                <a:solidFill>
                  <a:srgbClr val="000000"/>
                </a:solidFill>
              </a:rPr>
              <a:t>127 crimes against persons </a:t>
            </a:r>
            <a:r>
              <a:rPr lang="en-US" dirty="0">
                <a:solidFill>
                  <a:srgbClr val="000000"/>
                </a:solidFill>
              </a:rPr>
              <a:t>so far in 2017, compared to </a:t>
            </a:r>
            <a:r>
              <a:rPr lang="en-US" b="1" dirty="0">
                <a:solidFill>
                  <a:srgbClr val="000000"/>
                </a:solidFill>
              </a:rPr>
              <a:t>102 crimes against persons </a:t>
            </a:r>
            <a:r>
              <a:rPr lang="en-US" dirty="0">
                <a:solidFill>
                  <a:srgbClr val="000000"/>
                </a:solidFill>
              </a:rPr>
              <a:t>at this point in 2016, which is a</a:t>
            </a:r>
            <a:r>
              <a:rPr lang="en-US" b="1" dirty="0">
                <a:solidFill>
                  <a:srgbClr val="000000"/>
                </a:solidFill>
              </a:rPr>
              <a:t> 24.51%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ln w="1270" cmpd="sng">
                  <a:solidFill>
                    <a:srgbClr val="000000">
                      <a:alpha val="40000"/>
                    </a:srgbClr>
                  </a:solidFill>
                </a:ln>
                <a:solidFill>
                  <a:srgbClr val="FF0000"/>
                </a:solidFill>
              </a:rPr>
              <a:t>increase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0537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843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844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Page </a:t>
            </a:r>
            <a:fld id="{DF9DF07A-B376-46C2-AB2D-45A27792F10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260" y="255657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000000"/>
                </a:solidFill>
              </a:rPr>
              <a:t>West End: September 2017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09712"/>
            <a:ext cx="14763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235" y="1509712"/>
            <a:ext cx="14763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760" y="3590925"/>
            <a:ext cx="14763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5" y="1509712"/>
            <a:ext cx="1476375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5" y="2733675"/>
            <a:ext cx="147637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53623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Page </a:t>
            </a:r>
            <a:fld id="{23388B92-85F0-40A8-8B4A-D2B857F9E07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206514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000000"/>
                </a:solidFill>
              </a:rPr>
              <a:t>WE: Comparing 2016 and 2017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2" y="1123950"/>
            <a:ext cx="6124575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3286125"/>
            <a:ext cx="76962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54662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Outreach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610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Creating your “cheat sheet”</a:t>
            </a:r>
          </a:p>
          <a:p>
            <a:r>
              <a:rPr lang="en-US" dirty="0" smtClean="0"/>
              <a:t>Draft Questions</a:t>
            </a:r>
          </a:p>
          <a:p>
            <a:pPr lvl="1"/>
            <a:r>
              <a:rPr lang="en-US" dirty="0" smtClean="0"/>
              <a:t>What is a Community Improvement District?</a:t>
            </a:r>
          </a:p>
          <a:p>
            <a:pPr lvl="1"/>
            <a:r>
              <a:rPr lang="en-US" dirty="0" smtClean="0"/>
              <a:t>Why do we need a CID?</a:t>
            </a:r>
          </a:p>
          <a:p>
            <a:pPr lvl="1"/>
            <a:r>
              <a:rPr lang="en-US" dirty="0" smtClean="0"/>
              <a:t>How is a CID created?</a:t>
            </a:r>
          </a:p>
          <a:p>
            <a:pPr lvl="1"/>
            <a:r>
              <a:rPr lang="en-US" dirty="0" smtClean="0"/>
              <a:t>Who can sign a CID petition?</a:t>
            </a:r>
          </a:p>
          <a:p>
            <a:pPr lvl="1"/>
            <a:r>
              <a:rPr lang="en-US" dirty="0" smtClean="0"/>
              <a:t>Who will govern the CID?</a:t>
            </a:r>
          </a:p>
          <a:p>
            <a:pPr lvl="1"/>
            <a:r>
              <a:rPr lang="en-US" dirty="0" smtClean="0"/>
              <a:t>What will property owners have to pay?</a:t>
            </a:r>
          </a:p>
          <a:p>
            <a:pPr lvl="1"/>
            <a:r>
              <a:rPr lang="en-US" dirty="0" smtClean="0"/>
              <a:t>If the CID passes, will city services decrease?</a:t>
            </a:r>
          </a:p>
          <a:p>
            <a:r>
              <a:rPr lang="en-US" smtClean="0"/>
              <a:t>What </a:t>
            </a:r>
            <a:r>
              <a:rPr lang="en-US" dirty="0" smtClean="0"/>
              <a:t>questions are missing?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Frequently Asked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07018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B0F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000000"/>
    </a:hlink>
    <a:folHlink>
      <a:srgbClr val="00B0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488</Words>
  <Application>Microsoft Office PowerPoint</Application>
  <PresentationFormat>On-screen Show (4:3)</PresentationFormat>
  <Paragraphs>69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Default Design</vt:lpstr>
      <vt:lpstr>Concourse</vt:lpstr>
      <vt:lpstr>West End CID Stakeholder Meeting</vt:lpstr>
      <vt:lpstr>Previous Meeting Recap</vt:lpstr>
      <vt:lpstr>Today’s Agenda</vt:lpstr>
      <vt:lpstr>Political Subdivision or Nonprofit?</vt:lpstr>
      <vt:lpstr>What kind of CID?</vt:lpstr>
      <vt:lpstr>Results So Far</vt:lpstr>
      <vt:lpstr>Home Owners</vt:lpstr>
      <vt:lpstr>Homeowners in the neighborhood</vt:lpstr>
      <vt:lpstr>Crime Report</vt:lpstr>
      <vt:lpstr>Summary Notes: West End September 2017</vt:lpstr>
      <vt:lpstr>PowerPoint Presentation</vt:lpstr>
      <vt:lpstr>PowerPoint Presentation</vt:lpstr>
      <vt:lpstr>Community Outreach</vt:lpstr>
      <vt:lpstr>Frequently Asked Questions</vt:lpstr>
    </vt:vector>
  </TitlesOfParts>
  <Company>Washington University School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End CID Stakeholder Meeting</dc:title>
  <dc:creator>WUSM User</dc:creator>
  <cp:lastModifiedBy>WUSM User</cp:lastModifiedBy>
  <cp:revision>12</cp:revision>
  <dcterms:created xsi:type="dcterms:W3CDTF">2017-11-03T14:39:39Z</dcterms:created>
  <dcterms:modified xsi:type="dcterms:W3CDTF">2017-11-05T18:30:18Z</dcterms:modified>
</cp:coreProperties>
</file>