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7" r:id="rId3"/>
    <p:sldId id="268" r:id="rId4"/>
    <p:sldId id="269" r:id="rId5"/>
    <p:sldId id="270" r:id="rId6"/>
    <p:sldId id="271" r:id="rId7"/>
    <p:sldId id="259" r:id="rId8"/>
    <p:sldId id="273" r:id="rId9"/>
    <p:sldId id="260" r:id="rId10"/>
    <p:sldId id="261" r:id="rId11"/>
    <p:sldId id="264" r:id="rId12"/>
    <p:sldId id="265" r:id="rId13"/>
    <p:sldId id="266" r:id="rId14"/>
    <p:sldId id="257"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62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FB5E75-4376-4667-87FD-B28BCD38B920}"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193679AE-D95A-40DA-88EC-67D66930AADB}">
      <dgm:prSet phldrT="[Text]"/>
      <dgm:spPr/>
      <dgm:t>
        <a:bodyPr/>
        <a:lstStyle/>
        <a:p>
          <a:r>
            <a:rPr lang="en-US" dirty="0" smtClean="0"/>
            <a:t>Creation of nonprofit</a:t>
          </a:r>
          <a:endParaRPr lang="en-US" dirty="0"/>
        </a:p>
      </dgm:t>
    </dgm:pt>
    <dgm:pt modelId="{ACDD79F7-04D8-4520-9FFD-F0744E459FC9}" type="parTrans" cxnId="{67739AC0-3BBD-4F09-884B-F7B5B567F663}">
      <dgm:prSet/>
      <dgm:spPr/>
      <dgm:t>
        <a:bodyPr/>
        <a:lstStyle/>
        <a:p>
          <a:endParaRPr lang="en-US"/>
        </a:p>
      </dgm:t>
    </dgm:pt>
    <dgm:pt modelId="{A9082DAF-B47D-41EC-A670-89633AF136BB}" type="sibTrans" cxnId="{67739AC0-3BBD-4F09-884B-F7B5B567F663}">
      <dgm:prSet/>
      <dgm:spPr/>
      <dgm:t>
        <a:bodyPr/>
        <a:lstStyle/>
        <a:p>
          <a:endParaRPr lang="en-US"/>
        </a:p>
      </dgm:t>
    </dgm:pt>
    <dgm:pt modelId="{02385A76-16A8-4321-B036-512F2A414886}">
      <dgm:prSet phldrT="[Text]" custT="1"/>
      <dgm:spPr/>
      <dgm:t>
        <a:bodyPr/>
        <a:lstStyle/>
        <a:p>
          <a:r>
            <a:rPr lang="en-US" sz="1100" dirty="0" smtClean="0"/>
            <a:t>If the district is to be created as a nonprofit corporation, the corporation must be formed and in good standing prior to filing a petition for creation</a:t>
          </a:r>
          <a:r>
            <a:rPr lang="en-US" sz="1000" dirty="0" smtClean="0"/>
            <a:t>. </a:t>
          </a:r>
          <a:endParaRPr lang="en-US" sz="1000" dirty="0"/>
        </a:p>
      </dgm:t>
    </dgm:pt>
    <dgm:pt modelId="{697B8044-5BBC-4B07-BA20-C7F05FC638F0}" type="parTrans" cxnId="{B934F840-B889-4194-B329-ADD8D077A002}">
      <dgm:prSet/>
      <dgm:spPr/>
      <dgm:t>
        <a:bodyPr/>
        <a:lstStyle/>
        <a:p>
          <a:endParaRPr lang="en-US"/>
        </a:p>
      </dgm:t>
    </dgm:pt>
    <dgm:pt modelId="{F3DC8700-5F8A-47B4-BEBE-CD326DEC05EB}" type="sibTrans" cxnId="{B934F840-B889-4194-B329-ADD8D077A002}">
      <dgm:prSet/>
      <dgm:spPr/>
      <dgm:t>
        <a:bodyPr/>
        <a:lstStyle/>
        <a:p>
          <a:endParaRPr lang="en-US"/>
        </a:p>
      </dgm:t>
    </dgm:pt>
    <dgm:pt modelId="{808EB018-8D75-49AE-A7F7-1487ED154FE5}">
      <dgm:prSet phldrT="[Text]"/>
      <dgm:spPr/>
      <dgm:t>
        <a:bodyPr/>
        <a:lstStyle/>
        <a:p>
          <a:r>
            <a:rPr lang="en-US" dirty="0" smtClean="0"/>
            <a:t>Initial Petition</a:t>
          </a:r>
          <a:endParaRPr lang="en-US" dirty="0"/>
        </a:p>
      </dgm:t>
    </dgm:pt>
    <dgm:pt modelId="{B29D6C49-D0B3-4A3C-B8EE-AF33F4871EFA}" type="parTrans" cxnId="{F25E00D1-37F4-4668-AA84-AA366C8D9AF4}">
      <dgm:prSet/>
      <dgm:spPr/>
      <dgm:t>
        <a:bodyPr/>
        <a:lstStyle/>
        <a:p>
          <a:endParaRPr lang="en-US"/>
        </a:p>
      </dgm:t>
    </dgm:pt>
    <dgm:pt modelId="{1158E4FE-C39E-404B-86DC-9901D6B4A780}" type="sibTrans" cxnId="{F25E00D1-37F4-4668-AA84-AA366C8D9AF4}">
      <dgm:prSet/>
      <dgm:spPr/>
      <dgm:t>
        <a:bodyPr/>
        <a:lstStyle/>
        <a:p>
          <a:endParaRPr lang="en-US"/>
        </a:p>
      </dgm:t>
    </dgm:pt>
    <dgm:pt modelId="{2ED4F4AB-938B-4D57-BD36-CB05E716CB29}">
      <dgm:prSet phldrT="[Text]" custT="1"/>
      <dgm:spPr/>
      <dgm:t>
        <a:bodyPr/>
        <a:lstStyle/>
        <a:p>
          <a:r>
            <a:rPr lang="en-US" sz="1100" dirty="0" smtClean="0"/>
            <a:t>Creation by ordinance of the governing body upon petition signed by: </a:t>
          </a:r>
          <a:endParaRPr lang="en-US" sz="1100" dirty="0"/>
        </a:p>
      </dgm:t>
    </dgm:pt>
    <dgm:pt modelId="{347698D1-278A-451F-B133-A4446C6E300D}" type="parTrans" cxnId="{4EE9445B-FC1C-4C8B-AE54-056D176F6E0C}">
      <dgm:prSet/>
      <dgm:spPr/>
      <dgm:t>
        <a:bodyPr/>
        <a:lstStyle/>
        <a:p>
          <a:endParaRPr lang="en-US"/>
        </a:p>
      </dgm:t>
    </dgm:pt>
    <dgm:pt modelId="{B6A18DC4-F80E-4101-A079-C775D718C8FD}" type="sibTrans" cxnId="{4EE9445B-FC1C-4C8B-AE54-056D176F6E0C}">
      <dgm:prSet/>
      <dgm:spPr/>
      <dgm:t>
        <a:bodyPr/>
        <a:lstStyle/>
        <a:p>
          <a:endParaRPr lang="en-US"/>
        </a:p>
      </dgm:t>
    </dgm:pt>
    <dgm:pt modelId="{43F8D984-9C20-4872-A8F1-E6BC83045CCD}">
      <dgm:prSet phldrT="[Text]" custT="1"/>
      <dgm:spPr/>
      <dgm:t>
        <a:bodyPr/>
        <a:lstStyle/>
        <a:p>
          <a:r>
            <a:rPr lang="en-US" sz="1100" dirty="0" smtClean="0"/>
            <a:t>Property owners collectively owning more than 50% of the assessed value of the real property within the proposed district; </a:t>
          </a:r>
          <a:r>
            <a:rPr lang="en-US" sz="1100" b="1" dirty="0" smtClean="0"/>
            <a:t>and</a:t>
          </a:r>
          <a:r>
            <a:rPr lang="en-US" sz="1100" dirty="0" smtClean="0"/>
            <a:t> more than 50% per capita of all owners of real property within the proposed district. </a:t>
          </a:r>
          <a:endParaRPr lang="en-US" sz="1100" dirty="0"/>
        </a:p>
      </dgm:t>
    </dgm:pt>
    <dgm:pt modelId="{6B38A33C-67D0-43F2-990E-7E5379463E19}" type="parTrans" cxnId="{59F19B39-F32A-4682-BC66-4FE6E44314A3}">
      <dgm:prSet/>
      <dgm:spPr/>
      <dgm:t>
        <a:bodyPr/>
        <a:lstStyle/>
        <a:p>
          <a:endParaRPr lang="en-US"/>
        </a:p>
      </dgm:t>
    </dgm:pt>
    <dgm:pt modelId="{A14E9A06-60E5-469B-A8F6-1183328B7027}" type="sibTrans" cxnId="{59F19B39-F32A-4682-BC66-4FE6E44314A3}">
      <dgm:prSet/>
      <dgm:spPr/>
      <dgm:t>
        <a:bodyPr/>
        <a:lstStyle/>
        <a:p>
          <a:endParaRPr lang="en-US"/>
        </a:p>
      </dgm:t>
    </dgm:pt>
    <dgm:pt modelId="{104F5C21-930D-4281-B480-1CB612DD4E88}">
      <dgm:prSet phldrT="[Text]"/>
      <dgm:spPr/>
      <dgm:t>
        <a:bodyPr/>
        <a:lstStyle/>
        <a:p>
          <a:r>
            <a:rPr lang="en-US" dirty="0" smtClean="0"/>
            <a:t>Verification of Petition</a:t>
          </a:r>
          <a:endParaRPr lang="en-US" dirty="0"/>
        </a:p>
      </dgm:t>
    </dgm:pt>
    <dgm:pt modelId="{7DCCEADB-526D-4B8F-BE57-49ABD4E902B7}" type="parTrans" cxnId="{FD696058-BEF5-4AF4-9BFB-34A03FC8FF79}">
      <dgm:prSet/>
      <dgm:spPr/>
      <dgm:t>
        <a:bodyPr/>
        <a:lstStyle/>
        <a:p>
          <a:endParaRPr lang="en-US"/>
        </a:p>
      </dgm:t>
    </dgm:pt>
    <dgm:pt modelId="{9242C9B4-5559-4A5E-9297-3B695E49D867}" type="sibTrans" cxnId="{FD696058-BEF5-4AF4-9BFB-34A03FC8FF79}">
      <dgm:prSet/>
      <dgm:spPr/>
      <dgm:t>
        <a:bodyPr/>
        <a:lstStyle/>
        <a:p>
          <a:endParaRPr lang="en-US"/>
        </a:p>
      </dgm:t>
    </dgm:pt>
    <dgm:pt modelId="{5339E239-01C6-4D9E-91FF-6A3F234110C1}">
      <dgm:prSet phldrT="[Text]" custT="1"/>
      <dgm:spPr/>
      <dgm:t>
        <a:bodyPr/>
        <a:lstStyle/>
        <a:p>
          <a:r>
            <a:rPr lang="en-US" sz="1100" dirty="0" smtClean="0"/>
            <a:t>The municipal clerk must verify, within 90 days after filing, whether the petition meets the requirements of the Act. </a:t>
          </a:r>
          <a:endParaRPr lang="en-US" sz="1100" dirty="0"/>
        </a:p>
      </dgm:t>
    </dgm:pt>
    <dgm:pt modelId="{05A0E745-7A71-4AA4-8875-7FDFA945C545}" type="parTrans" cxnId="{DC3AFBB8-6068-47FD-81AC-86C2C2C7F4A3}">
      <dgm:prSet/>
      <dgm:spPr/>
      <dgm:t>
        <a:bodyPr/>
        <a:lstStyle/>
        <a:p>
          <a:endParaRPr lang="en-US"/>
        </a:p>
      </dgm:t>
    </dgm:pt>
    <dgm:pt modelId="{F16EFA79-8923-4339-9E2C-1CFB3793908B}" type="sibTrans" cxnId="{DC3AFBB8-6068-47FD-81AC-86C2C2C7F4A3}">
      <dgm:prSet/>
      <dgm:spPr/>
      <dgm:t>
        <a:bodyPr/>
        <a:lstStyle/>
        <a:p>
          <a:endParaRPr lang="en-US"/>
        </a:p>
      </dgm:t>
    </dgm:pt>
    <dgm:pt modelId="{4E78328D-82D4-463A-A512-41DE79971EEC}">
      <dgm:prSet/>
      <dgm:spPr/>
      <dgm:t>
        <a:bodyPr/>
        <a:lstStyle/>
        <a:p>
          <a:r>
            <a:rPr lang="en-US" dirty="0" smtClean="0"/>
            <a:t>Public Hearing</a:t>
          </a:r>
          <a:endParaRPr lang="en-US" dirty="0"/>
        </a:p>
      </dgm:t>
    </dgm:pt>
    <dgm:pt modelId="{06995DD1-B8A2-49F4-9591-2C57D3CD87BD}" type="parTrans" cxnId="{B446809A-986D-418E-8F58-ED94F15C79B4}">
      <dgm:prSet/>
      <dgm:spPr/>
      <dgm:t>
        <a:bodyPr/>
        <a:lstStyle/>
        <a:p>
          <a:endParaRPr lang="en-US"/>
        </a:p>
      </dgm:t>
    </dgm:pt>
    <dgm:pt modelId="{3E76568A-DB06-4EAF-967D-CA6A87EBB0CF}" type="sibTrans" cxnId="{B446809A-986D-418E-8F58-ED94F15C79B4}">
      <dgm:prSet/>
      <dgm:spPr/>
      <dgm:t>
        <a:bodyPr/>
        <a:lstStyle/>
        <a:p>
          <a:endParaRPr lang="en-US"/>
        </a:p>
      </dgm:t>
    </dgm:pt>
    <dgm:pt modelId="{B6E2E3A8-7C32-455E-9053-408F87F3745D}">
      <dgm:prSet custT="1"/>
      <dgm:spPr/>
      <dgm:t>
        <a:bodyPr/>
        <a:lstStyle/>
        <a:p>
          <a:r>
            <a:rPr lang="en-US" sz="1100" dirty="0" smtClean="0"/>
            <a:t>Hold a public hearing regarding the formation of the district</a:t>
          </a:r>
          <a:endParaRPr lang="en-US" sz="1100" dirty="0"/>
        </a:p>
      </dgm:t>
    </dgm:pt>
    <dgm:pt modelId="{BD3E32F7-1EE5-4017-9324-C1AFC6BBEFC2}" type="parTrans" cxnId="{56F8F90C-9B8F-46E2-BFD7-070B82F907B6}">
      <dgm:prSet/>
      <dgm:spPr/>
      <dgm:t>
        <a:bodyPr/>
        <a:lstStyle/>
        <a:p>
          <a:endParaRPr lang="en-US"/>
        </a:p>
      </dgm:t>
    </dgm:pt>
    <dgm:pt modelId="{99B33D78-F525-4CD9-A72F-B2B681E3B44F}" type="sibTrans" cxnId="{56F8F90C-9B8F-46E2-BFD7-070B82F907B6}">
      <dgm:prSet/>
      <dgm:spPr/>
      <dgm:t>
        <a:bodyPr/>
        <a:lstStyle/>
        <a:p>
          <a:endParaRPr lang="en-US"/>
        </a:p>
      </dgm:t>
    </dgm:pt>
    <dgm:pt modelId="{EAF05EF0-8B8A-4D29-B3D4-FA51DA9F5F30}">
      <dgm:prSet/>
      <dgm:spPr/>
      <dgm:t>
        <a:bodyPr/>
        <a:lstStyle/>
        <a:p>
          <a:r>
            <a:rPr lang="en-US" dirty="0" smtClean="0"/>
            <a:t>Establishment by ordinance</a:t>
          </a:r>
          <a:endParaRPr lang="en-US" dirty="0"/>
        </a:p>
      </dgm:t>
    </dgm:pt>
    <dgm:pt modelId="{977F2984-536B-4B86-896C-A7E5E4821867}" type="parTrans" cxnId="{F45198CE-F36D-4730-B40E-FB2C69DB1D71}">
      <dgm:prSet/>
      <dgm:spPr/>
      <dgm:t>
        <a:bodyPr/>
        <a:lstStyle/>
        <a:p>
          <a:endParaRPr lang="en-US"/>
        </a:p>
      </dgm:t>
    </dgm:pt>
    <dgm:pt modelId="{FFFC6508-2FD6-46D5-A707-549BD34AE1AF}" type="sibTrans" cxnId="{F45198CE-F36D-4730-B40E-FB2C69DB1D71}">
      <dgm:prSet/>
      <dgm:spPr/>
      <dgm:t>
        <a:bodyPr/>
        <a:lstStyle/>
        <a:p>
          <a:endParaRPr lang="en-US"/>
        </a:p>
      </dgm:t>
    </dgm:pt>
    <dgm:pt modelId="{C274E572-2FEE-4952-9A85-4C75324CABCB}">
      <dgm:prSet custT="1"/>
      <dgm:spPr/>
      <dgm:t>
        <a:bodyPr/>
        <a:lstStyle/>
        <a:p>
          <a:r>
            <a:rPr lang="en-US" sz="1100" dirty="0" smtClean="0"/>
            <a:t>Ordinance is established</a:t>
          </a:r>
          <a:endParaRPr lang="en-US" sz="1100" dirty="0"/>
        </a:p>
      </dgm:t>
    </dgm:pt>
    <dgm:pt modelId="{04C2CF94-F5E4-4C6C-B0C4-D936907E58F8}" type="parTrans" cxnId="{8595CDB8-D8BA-48F4-A13F-1D01B5795F70}">
      <dgm:prSet/>
      <dgm:spPr/>
      <dgm:t>
        <a:bodyPr/>
        <a:lstStyle/>
        <a:p>
          <a:endParaRPr lang="en-US"/>
        </a:p>
      </dgm:t>
    </dgm:pt>
    <dgm:pt modelId="{C0277851-16B1-4A9F-94CB-67384EFB58E2}" type="sibTrans" cxnId="{8595CDB8-D8BA-48F4-A13F-1D01B5795F70}">
      <dgm:prSet/>
      <dgm:spPr/>
      <dgm:t>
        <a:bodyPr/>
        <a:lstStyle/>
        <a:p>
          <a:endParaRPr lang="en-US"/>
        </a:p>
      </dgm:t>
    </dgm:pt>
    <dgm:pt modelId="{7E2A1EDA-CAAF-4ED1-B843-296D2C26524A}" type="pres">
      <dgm:prSet presAssocID="{58FB5E75-4376-4667-87FD-B28BCD38B920}" presName="Name0" presStyleCnt="0">
        <dgm:presLayoutVars>
          <dgm:dir/>
          <dgm:animLvl val="lvl"/>
          <dgm:resizeHandles val="exact"/>
        </dgm:presLayoutVars>
      </dgm:prSet>
      <dgm:spPr/>
      <dgm:t>
        <a:bodyPr/>
        <a:lstStyle/>
        <a:p>
          <a:endParaRPr lang="en-US"/>
        </a:p>
      </dgm:t>
    </dgm:pt>
    <dgm:pt modelId="{B541CBE0-3F0E-4DAD-BA74-3439BD1D416C}" type="pres">
      <dgm:prSet presAssocID="{193679AE-D95A-40DA-88EC-67D66930AADB}" presName="linNode" presStyleCnt="0"/>
      <dgm:spPr/>
    </dgm:pt>
    <dgm:pt modelId="{3C73B36F-A74E-43B6-BFA5-8DFD7856DAA0}" type="pres">
      <dgm:prSet presAssocID="{193679AE-D95A-40DA-88EC-67D66930AADB}" presName="parentText" presStyleLbl="node1" presStyleIdx="0" presStyleCnt="5">
        <dgm:presLayoutVars>
          <dgm:chMax val="1"/>
          <dgm:bulletEnabled val="1"/>
        </dgm:presLayoutVars>
      </dgm:prSet>
      <dgm:spPr/>
      <dgm:t>
        <a:bodyPr/>
        <a:lstStyle/>
        <a:p>
          <a:endParaRPr lang="en-US"/>
        </a:p>
      </dgm:t>
    </dgm:pt>
    <dgm:pt modelId="{84541FEF-21AB-4D27-83FD-9B720111EC52}" type="pres">
      <dgm:prSet presAssocID="{193679AE-D95A-40DA-88EC-67D66930AADB}" presName="descendantText" presStyleLbl="alignAccFollowNode1" presStyleIdx="0" presStyleCnt="5">
        <dgm:presLayoutVars>
          <dgm:bulletEnabled val="1"/>
        </dgm:presLayoutVars>
      </dgm:prSet>
      <dgm:spPr/>
      <dgm:t>
        <a:bodyPr/>
        <a:lstStyle/>
        <a:p>
          <a:endParaRPr lang="en-US"/>
        </a:p>
      </dgm:t>
    </dgm:pt>
    <dgm:pt modelId="{0B8A2A38-76FA-466D-BECB-3EEDEC876B48}" type="pres">
      <dgm:prSet presAssocID="{A9082DAF-B47D-41EC-A670-89633AF136BB}" presName="sp" presStyleCnt="0"/>
      <dgm:spPr/>
    </dgm:pt>
    <dgm:pt modelId="{09059920-D606-411C-8BD5-3D91916D640D}" type="pres">
      <dgm:prSet presAssocID="{808EB018-8D75-49AE-A7F7-1487ED154FE5}" presName="linNode" presStyleCnt="0"/>
      <dgm:spPr/>
    </dgm:pt>
    <dgm:pt modelId="{EBE65AED-A3DF-40D8-86D6-F7D82DDFE628}" type="pres">
      <dgm:prSet presAssocID="{808EB018-8D75-49AE-A7F7-1487ED154FE5}" presName="parentText" presStyleLbl="node1" presStyleIdx="1" presStyleCnt="5">
        <dgm:presLayoutVars>
          <dgm:chMax val="1"/>
          <dgm:bulletEnabled val="1"/>
        </dgm:presLayoutVars>
      </dgm:prSet>
      <dgm:spPr/>
      <dgm:t>
        <a:bodyPr/>
        <a:lstStyle/>
        <a:p>
          <a:endParaRPr lang="en-US"/>
        </a:p>
      </dgm:t>
    </dgm:pt>
    <dgm:pt modelId="{3BF84D47-14A6-46F2-857F-AA506DADA2DA}" type="pres">
      <dgm:prSet presAssocID="{808EB018-8D75-49AE-A7F7-1487ED154FE5}" presName="descendantText" presStyleLbl="alignAccFollowNode1" presStyleIdx="1" presStyleCnt="5" custScaleY="134262">
        <dgm:presLayoutVars>
          <dgm:bulletEnabled val="1"/>
        </dgm:presLayoutVars>
      </dgm:prSet>
      <dgm:spPr/>
      <dgm:t>
        <a:bodyPr/>
        <a:lstStyle/>
        <a:p>
          <a:endParaRPr lang="en-US"/>
        </a:p>
      </dgm:t>
    </dgm:pt>
    <dgm:pt modelId="{FFDDFDD0-390E-4391-A080-95B5665D1018}" type="pres">
      <dgm:prSet presAssocID="{1158E4FE-C39E-404B-86DC-9901D6B4A780}" presName="sp" presStyleCnt="0"/>
      <dgm:spPr/>
    </dgm:pt>
    <dgm:pt modelId="{84F23F9D-2076-4126-AEA9-6A58E471F878}" type="pres">
      <dgm:prSet presAssocID="{104F5C21-930D-4281-B480-1CB612DD4E88}" presName="linNode" presStyleCnt="0"/>
      <dgm:spPr/>
    </dgm:pt>
    <dgm:pt modelId="{39D91A25-52B0-430C-85FB-0F8E62F945B1}" type="pres">
      <dgm:prSet presAssocID="{104F5C21-930D-4281-B480-1CB612DD4E88}" presName="parentText" presStyleLbl="node1" presStyleIdx="2" presStyleCnt="5">
        <dgm:presLayoutVars>
          <dgm:chMax val="1"/>
          <dgm:bulletEnabled val="1"/>
        </dgm:presLayoutVars>
      </dgm:prSet>
      <dgm:spPr/>
      <dgm:t>
        <a:bodyPr/>
        <a:lstStyle/>
        <a:p>
          <a:endParaRPr lang="en-US"/>
        </a:p>
      </dgm:t>
    </dgm:pt>
    <dgm:pt modelId="{B85B6135-0F9F-47AA-BEB9-6D402CE1483E}" type="pres">
      <dgm:prSet presAssocID="{104F5C21-930D-4281-B480-1CB612DD4E88}" presName="descendantText" presStyleLbl="alignAccFollowNode1" presStyleIdx="2" presStyleCnt="5">
        <dgm:presLayoutVars>
          <dgm:bulletEnabled val="1"/>
        </dgm:presLayoutVars>
      </dgm:prSet>
      <dgm:spPr/>
      <dgm:t>
        <a:bodyPr/>
        <a:lstStyle/>
        <a:p>
          <a:endParaRPr lang="en-US"/>
        </a:p>
      </dgm:t>
    </dgm:pt>
    <dgm:pt modelId="{15265F43-0EF8-4C39-828F-36A0E15B7998}" type="pres">
      <dgm:prSet presAssocID="{9242C9B4-5559-4A5E-9297-3B695E49D867}" presName="sp" presStyleCnt="0"/>
      <dgm:spPr/>
    </dgm:pt>
    <dgm:pt modelId="{F807957A-4364-4CBB-8EC0-BDAF7F2F036D}" type="pres">
      <dgm:prSet presAssocID="{4E78328D-82D4-463A-A512-41DE79971EEC}" presName="linNode" presStyleCnt="0"/>
      <dgm:spPr/>
    </dgm:pt>
    <dgm:pt modelId="{D29E73A1-1F38-4C67-8B40-B970AF776A65}" type="pres">
      <dgm:prSet presAssocID="{4E78328D-82D4-463A-A512-41DE79971EEC}" presName="parentText" presStyleLbl="node1" presStyleIdx="3" presStyleCnt="5">
        <dgm:presLayoutVars>
          <dgm:chMax val="1"/>
          <dgm:bulletEnabled val="1"/>
        </dgm:presLayoutVars>
      </dgm:prSet>
      <dgm:spPr/>
      <dgm:t>
        <a:bodyPr/>
        <a:lstStyle/>
        <a:p>
          <a:endParaRPr lang="en-US"/>
        </a:p>
      </dgm:t>
    </dgm:pt>
    <dgm:pt modelId="{570185E9-D3F2-4586-829A-C4AF88D9D49C}" type="pres">
      <dgm:prSet presAssocID="{4E78328D-82D4-463A-A512-41DE79971EEC}" presName="descendantText" presStyleLbl="alignAccFollowNode1" presStyleIdx="3" presStyleCnt="5">
        <dgm:presLayoutVars>
          <dgm:bulletEnabled val="1"/>
        </dgm:presLayoutVars>
      </dgm:prSet>
      <dgm:spPr/>
      <dgm:t>
        <a:bodyPr/>
        <a:lstStyle/>
        <a:p>
          <a:endParaRPr lang="en-US"/>
        </a:p>
      </dgm:t>
    </dgm:pt>
    <dgm:pt modelId="{BA28B507-3E00-4EDE-8B05-11B597D14650}" type="pres">
      <dgm:prSet presAssocID="{3E76568A-DB06-4EAF-967D-CA6A87EBB0CF}" presName="sp" presStyleCnt="0"/>
      <dgm:spPr/>
    </dgm:pt>
    <dgm:pt modelId="{5B6DF419-4534-4BBD-85DA-83A167092C93}" type="pres">
      <dgm:prSet presAssocID="{EAF05EF0-8B8A-4D29-B3D4-FA51DA9F5F30}" presName="linNode" presStyleCnt="0"/>
      <dgm:spPr/>
    </dgm:pt>
    <dgm:pt modelId="{FB3B3683-03CA-4CAC-8390-05CFCDCF31FD}" type="pres">
      <dgm:prSet presAssocID="{EAF05EF0-8B8A-4D29-B3D4-FA51DA9F5F30}" presName="parentText" presStyleLbl="node1" presStyleIdx="4" presStyleCnt="5">
        <dgm:presLayoutVars>
          <dgm:chMax val="1"/>
          <dgm:bulletEnabled val="1"/>
        </dgm:presLayoutVars>
      </dgm:prSet>
      <dgm:spPr/>
      <dgm:t>
        <a:bodyPr/>
        <a:lstStyle/>
        <a:p>
          <a:endParaRPr lang="en-US"/>
        </a:p>
      </dgm:t>
    </dgm:pt>
    <dgm:pt modelId="{9362B0C9-636F-4B8F-960B-6FFB92AD3470}" type="pres">
      <dgm:prSet presAssocID="{EAF05EF0-8B8A-4D29-B3D4-FA51DA9F5F30}" presName="descendantText" presStyleLbl="alignAccFollowNode1" presStyleIdx="4" presStyleCnt="5">
        <dgm:presLayoutVars>
          <dgm:bulletEnabled val="1"/>
        </dgm:presLayoutVars>
      </dgm:prSet>
      <dgm:spPr/>
      <dgm:t>
        <a:bodyPr/>
        <a:lstStyle/>
        <a:p>
          <a:endParaRPr lang="en-US"/>
        </a:p>
      </dgm:t>
    </dgm:pt>
  </dgm:ptLst>
  <dgm:cxnLst>
    <dgm:cxn modelId="{FDB686E9-B946-4F5E-80AF-D20F15CC6244}" type="presOf" srcId="{808EB018-8D75-49AE-A7F7-1487ED154FE5}" destId="{EBE65AED-A3DF-40D8-86D6-F7D82DDFE628}" srcOrd="0" destOrd="0" presId="urn:microsoft.com/office/officeart/2005/8/layout/vList5"/>
    <dgm:cxn modelId="{DC3AFBB8-6068-47FD-81AC-86C2C2C7F4A3}" srcId="{104F5C21-930D-4281-B480-1CB612DD4E88}" destId="{5339E239-01C6-4D9E-91FF-6A3F234110C1}" srcOrd="0" destOrd="0" parTransId="{05A0E745-7A71-4AA4-8875-7FDFA945C545}" sibTransId="{F16EFA79-8923-4339-9E2C-1CFB3793908B}"/>
    <dgm:cxn modelId="{BC949E1D-95A7-4E1B-B875-3B1E4DD0D849}" type="presOf" srcId="{C274E572-2FEE-4952-9A85-4C75324CABCB}" destId="{9362B0C9-636F-4B8F-960B-6FFB92AD3470}" srcOrd="0" destOrd="0" presId="urn:microsoft.com/office/officeart/2005/8/layout/vList5"/>
    <dgm:cxn modelId="{4EE9445B-FC1C-4C8B-AE54-056D176F6E0C}" srcId="{808EB018-8D75-49AE-A7F7-1487ED154FE5}" destId="{2ED4F4AB-938B-4D57-BD36-CB05E716CB29}" srcOrd="0" destOrd="0" parTransId="{347698D1-278A-451F-B133-A4446C6E300D}" sibTransId="{B6A18DC4-F80E-4101-A079-C775D718C8FD}"/>
    <dgm:cxn modelId="{1664807D-E955-4630-A2A1-A2B680194D78}" type="presOf" srcId="{43F8D984-9C20-4872-A8F1-E6BC83045CCD}" destId="{3BF84D47-14A6-46F2-857F-AA506DADA2DA}" srcOrd="0" destOrd="1" presId="urn:microsoft.com/office/officeart/2005/8/layout/vList5"/>
    <dgm:cxn modelId="{FD696058-BEF5-4AF4-9BFB-34A03FC8FF79}" srcId="{58FB5E75-4376-4667-87FD-B28BCD38B920}" destId="{104F5C21-930D-4281-B480-1CB612DD4E88}" srcOrd="2" destOrd="0" parTransId="{7DCCEADB-526D-4B8F-BE57-49ABD4E902B7}" sibTransId="{9242C9B4-5559-4A5E-9297-3B695E49D867}"/>
    <dgm:cxn modelId="{05FDB9E5-862D-414D-94F1-7BF33E4182B0}" type="presOf" srcId="{EAF05EF0-8B8A-4D29-B3D4-FA51DA9F5F30}" destId="{FB3B3683-03CA-4CAC-8390-05CFCDCF31FD}" srcOrd="0" destOrd="0" presId="urn:microsoft.com/office/officeart/2005/8/layout/vList5"/>
    <dgm:cxn modelId="{B934F840-B889-4194-B329-ADD8D077A002}" srcId="{193679AE-D95A-40DA-88EC-67D66930AADB}" destId="{02385A76-16A8-4321-B036-512F2A414886}" srcOrd="0" destOrd="0" parTransId="{697B8044-5BBC-4B07-BA20-C7F05FC638F0}" sibTransId="{F3DC8700-5F8A-47B4-BEBE-CD326DEC05EB}"/>
    <dgm:cxn modelId="{E29BA953-73F9-46A0-B20B-BE8AC0AA75A7}" type="presOf" srcId="{5339E239-01C6-4D9E-91FF-6A3F234110C1}" destId="{B85B6135-0F9F-47AA-BEB9-6D402CE1483E}" srcOrd="0" destOrd="0" presId="urn:microsoft.com/office/officeart/2005/8/layout/vList5"/>
    <dgm:cxn modelId="{695F2D36-BC43-404B-BAED-9CEE67740B7E}" type="presOf" srcId="{4E78328D-82D4-463A-A512-41DE79971EEC}" destId="{D29E73A1-1F38-4C67-8B40-B970AF776A65}" srcOrd="0" destOrd="0" presId="urn:microsoft.com/office/officeart/2005/8/layout/vList5"/>
    <dgm:cxn modelId="{9A26C8A9-EADF-4279-8F60-4330F1873748}" type="presOf" srcId="{193679AE-D95A-40DA-88EC-67D66930AADB}" destId="{3C73B36F-A74E-43B6-BFA5-8DFD7856DAA0}" srcOrd="0" destOrd="0" presId="urn:microsoft.com/office/officeart/2005/8/layout/vList5"/>
    <dgm:cxn modelId="{F81A558B-ACB9-4DA7-8132-824EF4ADE045}" type="presOf" srcId="{104F5C21-930D-4281-B480-1CB612DD4E88}" destId="{39D91A25-52B0-430C-85FB-0F8E62F945B1}" srcOrd="0" destOrd="0" presId="urn:microsoft.com/office/officeart/2005/8/layout/vList5"/>
    <dgm:cxn modelId="{F25E00D1-37F4-4668-AA84-AA366C8D9AF4}" srcId="{58FB5E75-4376-4667-87FD-B28BCD38B920}" destId="{808EB018-8D75-49AE-A7F7-1487ED154FE5}" srcOrd="1" destOrd="0" parTransId="{B29D6C49-D0B3-4A3C-B8EE-AF33F4871EFA}" sibTransId="{1158E4FE-C39E-404B-86DC-9901D6B4A780}"/>
    <dgm:cxn modelId="{B446809A-986D-418E-8F58-ED94F15C79B4}" srcId="{58FB5E75-4376-4667-87FD-B28BCD38B920}" destId="{4E78328D-82D4-463A-A512-41DE79971EEC}" srcOrd="3" destOrd="0" parTransId="{06995DD1-B8A2-49F4-9591-2C57D3CD87BD}" sibTransId="{3E76568A-DB06-4EAF-967D-CA6A87EBB0CF}"/>
    <dgm:cxn modelId="{991A3B18-D565-45CC-A531-8B1EADCE5D99}" type="presOf" srcId="{2ED4F4AB-938B-4D57-BD36-CB05E716CB29}" destId="{3BF84D47-14A6-46F2-857F-AA506DADA2DA}" srcOrd="0" destOrd="0" presId="urn:microsoft.com/office/officeart/2005/8/layout/vList5"/>
    <dgm:cxn modelId="{56F8F90C-9B8F-46E2-BFD7-070B82F907B6}" srcId="{4E78328D-82D4-463A-A512-41DE79971EEC}" destId="{B6E2E3A8-7C32-455E-9053-408F87F3745D}" srcOrd="0" destOrd="0" parTransId="{BD3E32F7-1EE5-4017-9324-C1AFC6BBEFC2}" sibTransId="{99B33D78-F525-4CD9-A72F-B2B681E3B44F}"/>
    <dgm:cxn modelId="{C15C4B47-B2AE-467B-90F9-4924E4406BC6}" type="presOf" srcId="{58FB5E75-4376-4667-87FD-B28BCD38B920}" destId="{7E2A1EDA-CAAF-4ED1-B843-296D2C26524A}" srcOrd="0" destOrd="0" presId="urn:microsoft.com/office/officeart/2005/8/layout/vList5"/>
    <dgm:cxn modelId="{3F40762E-CD8B-4460-A7AA-1E25E286DA24}" type="presOf" srcId="{B6E2E3A8-7C32-455E-9053-408F87F3745D}" destId="{570185E9-D3F2-4586-829A-C4AF88D9D49C}" srcOrd="0" destOrd="0" presId="urn:microsoft.com/office/officeart/2005/8/layout/vList5"/>
    <dgm:cxn modelId="{67739AC0-3BBD-4F09-884B-F7B5B567F663}" srcId="{58FB5E75-4376-4667-87FD-B28BCD38B920}" destId="{193679AE-D95A-40DA-88EC-67D66930AADB}" srcOrd="0" destOrd="0" parTransId="{ACDD79F7-04D8-4520-9FFD-F0744E459FC9}" sibTransId="{A9082DAF-B47D-41EC-A670-89633AF136BB}"/>
    <dgm:cxn modelId="{91CF28E9-CF30-46A1-B9B6-3CE2894D4C73}" type="presOf" srcId="{02385A76-16A8-4321-B036-512F2A414886}" destId="{84541FEF-21AB-4D27-83FD-9B720111EC52}" srcOrd="0" destOrd="0" presId="urn:microsoft.com/office/officeart/2005/8/layout/vList5"/>
    <dgm:cxn modelId="{F45198CE-F36D-4730-B40E-FB2C69DB1D71}" srcId="{58FB5E75-4376-4667-87FD-B28BCD38B920}" destId="{EAF05EF0-8B8A-4D29-B3D4-FA51DA9F5F30}" srcOrd="4" destOrd="0" parTransId="{977F2984-536B-4B86-896C-A7E5E4821867}" sibTransId="{FFFC6508-2FD6-46D5-A707-549BD34AE1AF}"/>
    <dgm:cxn modelId="{8595CDB8-D8BA-48F4-A13F-1D01B5795F70}" srcId="{EAF05EF0-8B8A-4D29-B3D4-FA51DA9F5F30}" destId="{C274E572-2FEE-4952-9A85-4C75324CABCB}" srcOrd="0" destOrd="0" parTransId="{04C2CF94-F5E4-4C6C-B0C4-D936907E58F8}" sibTransId="{C0277851-16B1-4A9F-94CB-67384EFB58E2}"/>
    <dgm:cxn modelId="{59F19B39-F32A-4682-BC66-4FE6E44314A3}" srcId="{2ED4F4AB-938B-4D57-BD36-CB05E716CB29}" destId="{43F8D984-9C20-4872-A8F1-E6BC83045CCD}" srcOrd="0" destOrd="0" parTransId="{6B38A33C-67D0-43F2-990E-7E5379463E19}" sibTransId="{A14E9A06-60E5-469B-A8F6-1183328B7027}"/>
    <dgm:cxn modelId="{72B915C5-0B1B-48DD-AED6-F96F218674DA}" type="presParOf" srcId="{7E2A1EDA-CAAF-4ED1-B843-296D2C26524A}" destId="{B541CBE0-3F0E-4DAD-BA74-3439BD1D416C}" srcOrd="0" destOrd="0" presId="urn:microsoft.com/office/officeart/2005/8/layout/vList5"/>
    <dgm:cxn modelId="{73DA1876-66C6-4DE8-84D8-05B7FD215673}" type="presParOf" srcId="{B541CBE0-3F0E-4DAD-BA74-3439BD1D416C}" destId="{3C73B36F-A74E-43B6-BFA5-8DFD7856DAA0}" srcOrd="0" destOrd="0" presId="urn:microsoft.com/office/officeart/2005/8/layout/vList5"/>
    <dgm:cxn modelId="{AADD4CAE-A034-45A1-8B47-0BE0C74712DB}" type="presParOf" srcId="{B541CBE0-3F0E-4DAD-BA74-3439BD1D416C}" destId="{84541FEF-21AB-4D27-83FD-9B720111EC52}" srcOrd="1" destOrd="0" presId="urn:microsoft.com/office/officeart/2005/8/layout/vList5"/>
    <dgm:cxn modelId="{CA58E8DA-0B65-4924-8BCF-479761AA621F}" type="presParOf" srcId="{7E2A1EDA-CAAF-4ED1-B843-296D2C26524A}" destId="{0B8A2A38-76FA-466D-BECB-3EEDEC876B48}" srcOrd="1" destOrd="0" presId="urn:microsoft.com/office/officeart/2005/8/layout/vList5"/>
    <dgm:cxn modelId="{E31E876B-94D4-458E-B7DC-48600C7E9A19}" type="presParOf" srcId="{7E2A1EDA-CAAF-4ED1-B843-296D2C26524A}" destId="{09059920-D606-411C-8BD5-3D91916D640D}" srcOrd="2" destOrd="0" presId="urn:microsoft.com/office/officeart/2005/8/layout/vList5"/>
    <dgm:cxn modelId="{6C46A584-06D9-4446-AEAF-EEDA519C68A1}" type="presParOf" srcId="{09059920-D606-411C-8BD5-3D91916D640D}" destId="{EBE65AED-A3DF-40D8-86D6-F7D82DDFE628}" srcOrd="0" destOrd="0" presId="urn:microsoft.com/office/officeart/2005/8/layout/vList5"/>
    <dgm:cxn modelId="{A8805AF1-8281-471F-8581-2E86BDC296B7}" type="presParOf" srcId="{09059920-D606-411C-8BD5-3D91916D640D}" destId="{3BF84D47-14A6-46F2-857F-AA506DADA2DA}" srcOrd="1" destOrd="0" presId="urn:microsoft.com/office/officeart/2005/8/layout/vList5"/>
    <dgm:cxn modelId="{287E942B-A9DE-4486-9710-24ED51695F90}" type="presParOf" srcId="{7E2A1EDA-CAAF-4ED1-B843-296D2C26524A}" destId="{FFDDFDD0-390E-4391-A080-95B5665D1018}" srcOrd="3" destOrd="0" presId="urn:microsoft.com/office/officeart/2005/8/layout/vList5"/>
    <dgm:cxn modelId="{E3370EFB-D73B-4ED0-AA79-500A3C985618}" type="presParOf" srcId="{7E2A1EDA-CAAF-4ED1-B843-296D2C26524A}" destId="{84F23F9D-2076-4126-AEA9-6A58E471F878}" srcOrd="4" destOrd="0" presId="urn:microsoft.com/office/officeart/2005/8/layout/vList5"/>
    <dgm:cxn modelId="{3228539F-A97E-430B-87B8-E7E9DC93A435}" type="presParOf" srcId="{84F23F9D-2076-4126-AEA9-6A58E471F878}" destId="{39D91A25-52B0-430C-85FB-0F8E62F945B1}" srcOrd="0" destOrd="0" presId="urn:microsoft.com/office/officeart/2005/8/layout/vList5"/>
    <dgm:cxn modelId="{CA909A49-F2BC-4A2F-BC1C-69F1E578031E}" type="presParOf" srcId="{84F23F9D-2076-4126-AEA9-6A58E471F878}" destId="{B85B6135-0F9F-47AA-BEB9-6D402CE1483E}" srcOrd="1" destOrd="0" presId="urn:microsoft.com/office/officeart/2005/8/layout/vList5"/>
    <dgm:cxn modelId="{93043EC0-FCCF-4713-A6F7-D3E9433AD993}" type="presParOf" srcId="{7E2A1EDA-CAAF-4ED1-B843-296D2C26524A}" destId="{15265F43-0EF8-4C39-828F-36A0E15B7998}" srcOrd="5" destOrd="0" presId="urn:microsoft.com/office/officeart/2005/8/layout/vList5"/>
    <dgm:cxn modelId="{026AAB8A-4DA9-4D13-90D1-FE171AC672B6}" type="presParOf" srcId="{7E2A1EDA-CAAF-4ED1-B843-296D2C26524A}" destId="{F807957A-4364-4CBB-8EC0-BDAF7F2F036D}" srcOrd="6" destOrd="0" presId="urn:microsoft.com/office/officeart/2005/8/layout/vList5"/>
    <dgm:cxn modelId="{9A1A7E49-EB1C-4FDE-9ED4-D3A3D643C933}" type="presParOf" srcId="{F807957A-4364-4CBB-8EC0-BDAF7F2F036D}" destId="{D29E73A1-1F38-4C67-8B40-B970AF776A65}" srcOrd="0" destOrd="0" presId="urn:microsoft.com/office/officeart/2005/8/layout/vList5"/>
    <dgm:cxn modelId="{063D43EF-76C7-465F-973F-80A7A5D12658}" type="presParOf" srcId="{F807957A-4364-4CBB-8EC0-BDAF7F2F036D}" destId="{570185E9-D3F2-4586-829A-C4AF88D9D49C}" srcOrd="1" destOrd="0" presId="urn:microsoft.com/office/officeart/2005/8/layout/vList5"/>
    <dgm:cxn modelId="{BEB1F1DB-8B16-416A-A49D-DD5F403B6E6E}" type="presParOf" srcId="{7E2A1EDA-CAAF-4ED1-B843-296D2C26524A}" destId="{BA28B507-3E00-4EDE-8B05-11B597D14650}" srcOrd="7" destOrd="0" presId="urn:microsoft.com/office/officeart/2005/8/layout/vList5"/>
    <dgm:cxn modelId="{B96E153D-7555-4764-8BFF-359E64E1E9AD}" type="presParOf" srcId="{7E2A1EDA-CAAF-4ED1-B843-296D2C26524A}" destId="{5B6DF419-4534-4BBD-85DA-83A167092C93}" srcOrd="8" destOrd="0" presId="urn:microsoft.com/office/officeart/2005/8/layout/vList5"/>
    <dgm:cxn modelId="{4E937503-D4A9-410E-B360-E592A00AA01F}" type="presParOf" srcId="{5B6DF419-4534-4BBD-85DA-83A167092C93}" destId="{FB3B3683-03CA-4CAC-8390-05CFCDCF31FD}" srcOrd="0" destOrd="0" presId="urn:microsoft.com/office/officeart/2005/8/layout/vList5"/>
    <dgm:cxn modelId="{8ED94EA2-2926-49EE-B07C-1A91CD5E22A9}" type="presParOf" srcId="{5B6DF419-4534-4BBD-85DA-83A167092C93}" destId="{9362B0C9-636F-4B8F-960B-6FFB92AD34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41FEF-21AB-4D27-83FD-9B720111EC52}">
      <dsp:nvSpPr>
        <dsp:cNvPr id="0" name=""/>
        <dsp:cNvSpPr/>
      </dsp:nvSpPr>
      <dsp:spPr>
        <a:xfrm rot="5400000">
          <a:off x="4236279" y="-1698999"/>
          <a:ext cx="750689" cy="4340352"/>
        </a:xfrm>
        <a:prstGeom prst="round2Same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If the district is to be created as a nonprofit corporation, the corporation must be formed and in good standing prior to filing a petition for creation</a:t>
          </a:r>
          <a:r>
            <a:rPr lang="en-US" sz="1000" kern="1200" dirty="0" smtClean="0"/>
            <a:t>. </a:t>
          </a:r>
          <a:endParaRPr lang="en-US" sz="1000" kern="1200" dirty="0"/>
        </a:p>
      </dsp:txBody>
      <dsp:txXfrm rot="-5400000">
        <a:off x="2441448" y="132478"/>
        <a:ext cx="4303706" cy="677397"/>
      </dsp:txXfrm>
    </dsp:sp>
    <dsp:sp modelId="{3C73B36F-A74E-43B6-BFA5-8DFD7856DAA0}">
      <dsp:nvSpPr>
        <dsp:cNvPr id="0" name=""/>
        <dsp:cNvSpPr/>
      </dsp:nvSpPr>
      <dsp:spPr>
        <a:xfrm>
          <a:off x="0" y="1996"/>
          <a:ext cx="2441448" cy="938361"/>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t>Creation of nonprofit</a:t>
          </a:r>
          <a:endParaRPr lang="en-US" sz="2500" kern="1200" dirty="0"/>
        </a:p>
      </dsp:txBody>
      <dsp:txXfrm>
        <a:off x="45807" y="47803"/>
        <a:ext cx="2349834" cy="846747"/>
      </dsp:txXfrm>
    </dsp:sp>
    <dsp:sp modelId="{3BF84D47-14A6-46F2-857F-AA506DADA2DA}">
      <dsp:nvSpPr>
        <dsp:cNvPr id="0" name=""/>
        <dsp:cNvSpPr/>
      </dsp:nvSpPr>
      <dsp:spPr>
        <a:xfrm rot="5400000">
          <a:off x="4098676" y="-674718"/>
          <a:ext cx="1007890" cy="4331878"/>
        </a:xfrm>
        <a:prstGeom prst="round2Same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Creation by ordinance of the governing body upon petition signed by: </a:t>
          </a:r>
          <a:endParaRPr lang="en-US" sz="1100" kern="1200" dirty="0"/>
        </a:p>
        <a:p>
          <a:pPr marL="114300" lvl="2" indent="-57150" algn="l" defTabSz="488950">
            <a:lnSpc>
              <a:spcPct val="90000"/>
            </a:lnSpc>
            <a:spcBef>
              <a:spcPct val="0"/>
            </a:spcBef>
            <a:spcAft>
              <a:spcPct val="15000"/>
            </a:spcAft>
            <a:buChar char="••"/>
          </a:pPr>
          <a:r>
            <a:rPr lang="en-US" sz="1100" kern="1200" dirty="0" smtClean="0"/>
            <a:t>Property owners collectively owning more than 50% of the assessed value of the real property within the proposed district; </a:t>
          </a:r>
          <a:r>
            <a:rPr lang="en-US" sz="1100" b="1" kern="1200" dirty="0" smtClean="0"/>
            <a:t>and</a:t>
          </a:r>
          <a:r>
            <a:rPr lang="en-US" sz="1100" kern="1200" dirty="0" smtClean="0"/>
            <a:t> more than 50% per capita of all owners of real property within the proposed district. </a:t>
          </a:r>
          <a:endParaRPr lang="en-US" sz="1100" kern="1200" dirty="0"/>
        </a:p>
      </dsp:txBody>
      <dsp:txXfrm rot="-5400000">
        <a:off x="2436683" y="1036476"/>
        <a:ext cx="4282677" cy="909488"/>
      </dsp:txXfrm>
    </dsp:sp>
    <dsp:sp modelId="{EBE65AED-A3DF-40D8-86D6-F7D82DDFE628}">
      <dsp:nvSpPr>
        <dsp:cNvPr id="0" name=""/>
        <dsp:cNvSpPr/>
      </dsp:nvSpPr>
      <dsp:spPr>
        <a:xfrm>
          <a:off x="0" y="1022039"/>
          <a:ext cx="2436681" cy="938361"/>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t>Initial Petition</a:t>
          </a:r>
          <a:endParaRPr lang="en-US" sz="2500" kern="1200" dirty="0"/>
        </a:p>
      </dsp:txBody>
      <dsp:txXfrm>
        <a:off x="45807" y="1067846"/>
        <a:ext cx="2345067" cy="846747"/>
      </dsp:txXfrm>
    </dsp:sp>
    <dsp:sp modelId="{B85B6135-0F9F-47AA-BEB9-6D402CE1483E}">
      <dsp:nvSpPr>
        <dsp:cNvPr id="0" name=""/>
        <dsp:cNvSpPr/>
      </dsp:nvSpPr>
      <dsp:spPr>
        <a:xfrm rot="5400000">
          <a:off x="4236279" y="341088"/>
          <a:ext cx="750689" cy="4340352"/>
        </a:xfrm>
        <a:prstGeom prst="round2Same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The municipal clerk must verify, within 90 days after filing, whether the petition meets the requirements of the Act. </a:t>
          </a:r>
          <a:endParaRPr lang="en-US" sz="1100" kern="1200" dirty="0"/>
        </a:p>
      </dsp:txBody>
      <dsp:txXfrm rot="-5400000">
        <a:off x="2441448" y="2172565"/>
        <a:ext cx="4303706" cy="677397"/>
      </dsp:txXfrm>
    </dsp:sp>
    <dsp:sp modelId="{39D91A25-52B0-430C-85FB-0F8E62F945B1}">
      <dsp:nvSpPr>
        <dsp:cNvPr id="0" name=""/>
        <dsp:cNvSpPr/>
      </dsp:nvSpPr>
      <dsp:spPr>
        <a:xfrm>
          <a:off x="0" y="2042083"/>
          <a:ext cx="2441448" cy="938361"/>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t>Verification of Petition</a:t>
          </a:r>
          <a:endParaRPr lang="en-US" sz="2500" kern="1200" dirty="0"/>
        </a:p>
      </dsp:txBody>
      <dsp:txXfrm>
        <a:off x="45807" y="2087890"/>
        <a:ext cx="2349834" cy="846747"/>
      </dsp:txXfrm>
    </dsp:sp>
    <dsp:sp modelId="{570185E9-D3F2-4586-829A-C4AF88D9D49C}">
      <dsp:nvSpPr>
        <dsp:cNvPr id="0" name=""/>
        <dsp:cNvSpPr/>
      </dsp:nvSpPr>
      <dsp:spPr>
        <a:xfrm rot="5400000">
          <a:off x="4236279" y="1326367"/>
          <a:ext cx="750689" cy="4340352"/>
        </a:xfrm>
        <a:prstGeom prst="round2Same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Hold a public hearing regarding the formation of the district</a:t>
          </a:r>
          <a:endParaRPr lang="en-US" sz="1100" kern="1200" dirty="0"/>
        </a:p>
      </dsp:txBody>
      <dsp:txXfrm rot="-5400000">
        <a:off x="2441448" y="3157844"/>
        <a:ext cx="4303706" cy="677397"/>
      </dsp:txXfrm>
    </dsp:sp>
    <dsp:sp modelId="{D29E73A1-1F38-4C67-8B40-B970AF776A65}">
      <dsp:nvSpPr>
        <dsp:cNvPr id="0" name=""/>
        <dsp:cNvSpPr/>
      </dsp:nvSpPr>
      <dsp:spPr>
        <a:xfrm>
          <a:off x="0" y="3027363"/>
          <a:ext cx="2441448" cy="938361"/>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t>Public Hearing</a:t>
          </a:r>
          <a:endParaRPr lang="en-US" sz="2500" kern="1200" dirty="0"/>
        </a:p>
      </dsp:txBody>
      <dsp:txXfrm>
        <a:off x="45807" y="3073170"/>
        <a:ext cx="2349834" cy="846747"/>
      </dsp:txXfrm>
    </dsp:sp>
    <dsp:sp modelId="{9362B0C9-636F-4B8F-960B-6FFB92AD3470}">
      <dsp:nvSpPr>
        <dsp:cNvPr id="0" name=""/>
        <dsp:cNvSpPr/>
      </dsp:nvSpPr>
      <dsp:spPr>
        <a:xfrm rot="5400000">
          <a:off x="4236279" y="2311647"/>
          <a:ext cx="750689" cy="4340352"/>
        </a:xfrm>
        <a:prstGeom prst="round2Same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Ordinance is established</a:t>
          </a:r>
          <a:endParaRPr lang="en-US" sz="1100" kern="1200" dirty="0"/>
        </a:p>
      </dsp:txBody>
      <dsp:txXfrm rot="-5400000">
        <a:off x="2441448" y="4143124"/>
        <a:ext cx="4303706" cy="677397"/>
      </dsp:txXfrm>
    </dsp:sp>
    <dsp:sp modelId="{FB3B3683-03CA-4CAC-8390-05CFCDCF31FD}">
      <dsp:nvSpPr>
        <dsp:cNvPr id="0" name=""/>
        <dsp:cNvSpPr/>
      </dsp:nvSpPr>
      <dsp:spPr>
        <a:xfrm>
          <a:off x="0" y="4012642"/>
          <a:ext cx="2441448" cy="938361"/>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t>Establishment by ordinance</a:t>
          </a:r>
          <a:endParaRPr lang="en-US" sz="2500" kern="1200" dirty="0"/>
        </a:p>
      </dsp:txBody>
      <dsp:txXfrm>
        <a:off x="45807" y="4058449"/>
        <a:ext cx="2349834" cy="84674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5B1FE900-F620-4106-92F8-507D9880670F}" type="datetimeFigureOut">
              <a:rPr lang="en-US" smtClean="0"/>
              <a:t>12/7/2017</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F23D04A4-B612-46D5-8DE1-AF238D16F001}"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1FE900-F620-4106-92F8-507D9880670F}" type="datetimeFigureOut">
              <a:rPr lang="en-US" smtClean="0"/>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D04A4-B612-46D5-8DE1-AF238D16F001}"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5B1FE900-F620-4106-92F8-507D9880670F}" type="datetimeFigureOut">
              <a:rPr lang="en-US" smtClean="0"/>
              <a:t>12/7/2017</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F23D04A4-B612-46D5-8DE1-AF238D16F001}"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1FE900-F620-4106-92F8-507D9880670F}" type="datetimeFigureOut">
              <a:rPr lang="en-US" smtClean="0"/>
              <a:t>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3D04A4-B612-46D5-8DE1-AF238D16F001}"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1FE900-F620-4106-92F8-507D9880670F}" type="datetimeFigureOut">
              <a:rPr lang="en-US" smtClean="0"/>
              <a:t>12/7/2017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3D04A4-B612-46D5-8DE1-AF238D16F001}"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B1FE900-F620-4106-92F8-507D9880670F}" type="datetimeFigureOut">
              <a:rPr lang="en-US" smtClean="0"/>
              <a:t>12/7/2017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3D04A4-B612-46D5-8DE1-AF238D16F001}"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B1FE900-F620-4106-92F8-507D9880670F}" type="datetimeFigureOut">
              <a:rPr lang="en-US" smtClean="0"/>
              <a:t>12/7/2017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3D04A4-B612-46D5-8DE1-AF238D16F00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1FE900-F620-4106-92F8-507D9880670F}" type="datetimeFigureOut">
              <a:rPr lang="en-US" smtClean="0"/>
              <a:t>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23D04A4-B612-46D5-8DE1-AF238D16F001}"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1FE900-F620-4106-92F8-507D9880670F}" type="datetimeFigureOut">
              <a:rPr lang="en-US" smtClean="0"/>
              <a:t>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3D04A4-B612-46D5-8DE1-AF238D16F001}"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1FE900-F620-4106-92F8-507D9880670F}" type="datetimeFigureOut">
              <a:rPr lang="en-US" smtClean="0"/>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D04A4-B612-46D5-8DE1-AF238D16F00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1FE900-F620-4106-92F8-507D9880670F}" type="datetimeFigureOut">
              <a:rPr lang="en-US" smtClean="0"/>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23D04A4-B612-46D5-8DE1-AF238D16F00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C1846F61-4517-43B3-A793-CD43A20EDEB7}" type="datetimeFigureOut">
              <a:rPr lang="en-US" smtClean="0">
                <a:solidFill>
                  <a:srgbClr val="434342"/>
                </a:solidFill>
              </a:rPr>
              <a:pPr/>
              <a:t>12/7/2017</a:t>
            </a:fld>
            <a:endParaRPr lang="en-US">
              <a:solidFill>
                <a:srgbClr val="434342"/>
              </a:solidFill>
            </a:endParaRPr>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solidFill>
                <a:srgbClr val="434342"/>
              </a:solidFill>
            </a:endParaRPr>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804FA1FE-BA19-418C-9CCC-CA443A01AB6E}" type="slidenum">
              <a:rPr lang="en-US" smtClean="0">
                <a:solidFill>
                  <a:srgbClr val="434342"/>
                </a:solidFill>
              </a:rPr>
              <a:pPr/>
              <a:t>‹#›</a:t>
            </a:fld>
            <a:endParaRPr lang="en-US">
              <a:solidFill>
                <a:srgbClr val="434342"/>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December 10, 2017</a:t>
            </a:r>
            <a:endParaRPr lang="en-US" dirty="0"/>
          </a:p>
        </p:txBody>
      </p:sp>
      <p:sp>
        <p:nvSpPr>
          <p:cNvPr id="2" name="Title 1"/>
          <p:cNvSpPr>
            <a:spLocks noGrp="1"/>
          </p:cNvSpPr>
          <p:nvPr>
            <p:ph type="title"/>
          </p:nvPr>
        </p:nvSpPr>
        <p:spPr/>
        <p:txBody>
          <a:bodyPr/>
          <a:lstStyle/>
          <a:p>
            <a:r>
              <a:rPr lang="en-US" dirty="0" smtClean="0"/>
              <a:t>West End Stakeholder Meeting</a:t>
            </a:r>
            <a:endParaRPr lang="en-US" dirty="0"/>
          </a:p>
        </p:txBody>
      </p:sp>
    </p:spTree>
    <p:extLst>
      <p:ext uri="{BB962C8B-B14F-4D97-AF65-F5344CB8AC3E}">
        <p14:creationId xmlns:p14="http://schemas.microsoft.com/office/powerpoint/2010/main" val="3908276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Nonprofit VS. Political Subdivision</a:t>
            </a:r>
          </a:p>
          <a:p>
            <a:pPr lvl="1"/>
            <a:r>
              <a:rPr lang="en-US" dirty="0"/>
              <a:t>Vote</a:t>
            </a:r>
          </a:p>
          <a:p>
            <a:r>
              <a:rPr lang="en-US" dirty="0"/>
              <a:t>Home Owner Property Assessments</a:t>
            </a:r>
          </a:p>
          <a:p>
            <a:r>
              <a:rPr lang="en-US" dirty="0"/>
              <a:t>Crime Report</a:t>
            </a:r>
          </a:p>
          <a:p>
            <a:r>
              <a:rPr lang="en-US" dirty="0"/>
              <a:t>Community Outreach</a:t>
            </a:r>
          </a:p>
          <a:p>
            <a:pPr lvl="1"/>
            <a:r>
              <a:rPr lang="en-US" dirty="0" smtClean="0"/>
              <a:t>Cheat Sheet</a:t>
            </a:r>
            <a:endParaRPr lang="en-US" dirty="0"/>
          </a:p>
          <a:p>
            <a:endParaRPr lang="en-US" dirty="0"/>
          </a:p>
        </p:txBody>
      </p:sp>
      <p:sp>
        <p:nvSpPr>
          <p:cNvPr id="2" name="Title 1"/>
          <p:cNvSpPr>
            <a:spLocks noGrp="1"/>
          </p:cNvSpPr>
          <p:nvPr>
            <p:ph type="title"/>
          </p:nvPr>
        </p:nvSpPr>
        <p:spPr/>
        <p:txBody>
          <a:bodyPr/>
          <a:lstStyle/>
          <a:p>
            <a:r>
              <a:rPr lang="en-US" dirty="0" smtClean="0"/>
              <a:t>Last Meeting</a:t>
            </a:r>
            <a:endParaRPr lang="en-US" dirty="0"/>
          </a:p>
        </p:txBody>
      </p:sp>
    </p:spTree>
    <p:extLst>
      <p:ext uri="{BB962C8B-B14F-4D97-AF65-F5344CB8AC3E}">
        <p14:creationId xmlns:p14="http://schemas.microsoft.com/office/powerpoint/2010/main" val="498878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Review of votes</a:t>
            </a:r>
          </a:p>
          <a:p>
            <a:r>
              <a:rPr lang="en-US" dirty="0" smtClean="0"/>
              <a:t>Next Steps</a:t>
            </a:r>
          </a:p>
          <a:p>
            <a:pPr lvl="1"/>
            <a:r>
              <a:rPr lang="en-US" dirty="0" smtClean="0"/>
              <a:t>Nonprofit</a:t>
            </a:r>
          </a:p>
          <a:p>
            <a:r>
              <a:rPr lang="en-US" dirty="0" smtClean="0"/>
              <a:t>Community Engagement</a:t>
            </a:r>
          </a:p>
          <a:p>
            <a:pPr lvl="1"/>
            <a:r>
              <a:rPr lang="en-US" dirty="0" smtClean="0"/>
              <a:t>Cheat Sheet review/ discussion</a:t>
            </a:r>
            <a:endParaRPr lang="en-US" dirty="0" smtClean="0"/>
          </a:p>
          <a:p>
            <a:endParaRPr lang="en-US" dirty="0"/>
          </a:p>
        </p:txBody>
      </p:sp>
      <p:sp>
        <p:nvSpPr>
          <p:cNvPr id="2" name="Title 1"/>
          <p:cNvSpPr>
            <a:spLocks noGrp="1"/>
          </p:cNvSpPr>
          <p:nvPr>
            <p:ph type="title"/>
          </p:nvPr>
        </p:nvSpPr>
        <p:spPr/>
        <p:txBody>
          <a:bodyPr/>
          <a:lstStyle/>
          <a:p>
            <a:r>
              <a:rPr lang="en-US" dirty="0" smtClean="0"/>
              <a:t>Today’s Agenda</a:t>
            </a:r>
            <a:endParaRPr lang="en-US" dirty="0"/>
          </a:p>
        </p:txBody>
      </p:sp>
    </p:spTree>
    <p:extLst>
      <p:ext uri="{BB962C8B-B14F-4D97-AF65-F5344CB8AC3E}">
        <p14:creationId xmlns:p14="http://schemas.microsoft.com/office/powerpoint/2010/main" val="339180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Voting Results</a:t>
            </a:r>
            <a:endParaRPr lang="en-US" dirty="0"/>
          </a:p>
        </p:txBody>
      </p:sp>
      <p:sp>
        <p:nvSpPr>
          <p:cNvPr id="2" name="Title 1"/>
          <p:cNvSpPr>
            <a:spLocks noGrp="1"/>
          </p:cNvSpPr>
          <p:nvPr>
            <p:ph type="title"/>
          </p:nvPr>
        </p:nvSpPr>
        <p:spPr/>
        <p:txBody>
          <a:bodyPr/>
          <a:lstStyle/>
          <a:p>
            <a:r>
              <a:rPr lang="en-US" dirty="0" smtClean="0"/>
              <a:t>Non-profit vs. Political Subdivision</a:t>
            </a:r>
            <a:endParaRPr lang="en-US" dirty="0"/>
          </a:p>
        </p:txBody>
      </p:sp>
    </p:spTree>
    <p:extLst>
      <p:ext uri="{BB962C8B-B14F-4D97-AF65-F5344CB8AC3E}">
        <p14:creationId xmlns:p14="http://schemas.microsoft.com/office/powerpoint/2010/main" val="3050207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half" idx="1"/>
            <p:extLst>
              <p:ext uri="{D42A27DB-BD31-4B8C-83A1-F6EECF244321}">
                <p14:modId xmlns:p14="http://schemas.microsoft.com/office/powerpoint/2010/main" val="2913066538"/>
              </p:ext>
            </p:extLst>
          </p:nvPr>
        </p:nvGraphicFramePr>
        <p:xfrm>
          <a:off x="457200" y="1719263"/>
          <a:ext cx="4038600" cy="3747445"/>
        </p:xfrm>
        <a:graphic>
          <a:graphicData uri="http://schemas.openxmlformats.org/drawingml/2006/table">
            <a:tbl>
              <a:tblPr firstRow="1" firstCol="1" bandRow="1">
                <a:tableStyleId>{5C22544A-7EE6-4342-B048-85BDC9FD1C3A}</a:tableStyleId>
              </a:tblPr>
              <a:tblGrid>
                <a:gridCol w="2683543"/>
                <a:gridCol w="1355057"/>
              </a:tblGrid>
              <a:tr h="333781">
                <a:tc>
                  <a:txBody>
                    <a:bodyPr/>
                    <a:lstStyle/>
                    <a:p>
                      <a:pPr marL="0" marR="0">
                        <a:spcBef>
                          <a:spcPts val="0"/>
                        </a:spcBef>
                        <a:spcAft>
                          <a:spcPts val="0"/>
                        </a:spcAft>
                      </a:pPr>
                      <a:r>
                        <a:rPr lang="en-US" sz="1100" dirty="0">
                          <a:effectLst/>
                        </a:rPr>
                        <a:t>Political Subdivision</a:t>
                      </a:r>
                      <a:endParaRPr lang="en-US" sz="1100" dirty="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Nonprofit</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x</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x</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x</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x</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x</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x</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x</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x</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 </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a:effectLst/>
                        </a:rPr>
                        <a:t>x</a:t>
                      </a:r>
                      <a:endParaRPr lang="en-US" sz="1100">
                        <a:effectLst/>
                        <a:latin typeface="Calibri"/>
                        <a:ea typeface="Calibri"/>
                        <a:cs typeface="Times New Roman"/>
                      </a:endParaRPr>
                    </a:p>
                  </a:txBody>
                  <a:tcPr marL="85523" marR="85523" marT="0" marB="0"/>
                </a:tc>
              </a:tr>
              <a:tr h="189648">
                <a:tc>
                  <a:txBody>
                    <a:bodyPr/>
                    <a:lstStyle/>
                    <a:p>
                      <a:pPr marL="0" marR="0">
                        <a:spcBef>
                          <a:spcPts val="0"/>
                        </a:spcBef>
                        <a:spcAft>
                          <a:spcPts val="0"/>
                        </a:spcAft>
                      </a:pPr>
                      <a:r>
                        <a:rPr lang="en-US" sz="1100">
                          <a:effectLst/>
                        </a:rPr>
                        <a:t>3</a:t>
                      </a:r>
                      <a:endParaRPr lang="en-US" sz="1100">
                        <a:effectLst/>
                        <a:latin typeface="Calibri"/>
                        <a:ea typeface="Calibri"/>
                        <a:cs typeface="Times New Roman"/>
                      </a:endParaRPr>
                    </a:p>
                  </a:txBody>
                  <a:tcPr marL="85523" marR="85523" marT="0" marB="0"/>
                </a:tc>
                <a:tc>
                  <a:txBody>
                    <a:bodyPr/>
                    <a:lstStyle/>
                    <a:p>
                      <a:pPr marL="0" marR="0">
                        <a:spcBef>
                          <a:spcPts val="0"/>
                        </a:spcBef>
                        <a:spcAft>
                          <a:spcPts val="0"/>
                        </a:spcAft>
                      </a:pPr>
                      <a:r>
                        <a:rPr lang="en-US" sz="1100" dirty="0">
                          <a:effectLst/>
                        </a:rPr>
                        <a:t>6</a:t>
                      </a:r>
                      <a:endParaRPr lang="en-US" sz="1100" dirty="0">
                        <a:effectLst/>
                        <a:latin typeface="Calibri"/>
                        <a:ea typeface="Calibri"/>
                        <a:cs typeface="Times New Roman"/>
                      </a:endParaRPr>
                    </a:p>
                  </a:txBody>
                  <a:tcPr marL="85523" marR="85523" marT="0" marB="0"/>
                </a:tc>
              </a:tr>
            </a:tbl>
          </a:graphicData>
        </a:graphic>
      </p:graphicFrame>
      <p:sp>
        <p:nvSpPr>
          <p:cNvPr id="5" name="Content Placeholder 4"/>
          <p:cNvSpPr>
            <a:spLocks noGrp="1"/>
          </p:cNvSpPr>
          <p:nvPr>
            <p:ph sz="half" idx="2"/>
          </p:nvPr>
        </p:nvSpPr>
        <p:spPr/>
        <p:txBody>
          <a:bodyPr/>
          <a:lstStyle/>
          <a:p>
            <a:r>
              <a:rPr lang="en-US" dirty="0" smtClean="0"/>
              <a:t>Political Subdivision: 3 Votes</a:t>
            </a:r>
          </a:p>
          <a:p>
            <a:r>
              <a:rPr lang="en-US" dirty="0" smtClean="0"/>
              <a:t>Nonprofit: 6 votes</a:t>
            </a:r>
          </a:p>
          <a:p>
            <a:r>
              <a:rPr lang="en-US" dirty="0" smtClean="0"/>
              <a:t>Will proceed with nonprofit</a:t>
            </a:r>
            <a:endParaRPr lang="en-US" dirty="0"/>
          </a:p>
        </p:txBody>
      </p:sp>
      <p:sp>
        <p:nvSpPr>
          <p:cNvPr id="2" name="Title 1"/>
          <p:cNvSpPr>
            <a:spLocks noGrp="1"/>
          </p:cNvSpPr>
          <p:nvPr>
            <p:ph type="title"/>
          </p:nvPr>
        </p:nvSpPr>
        <p:spPr/>
        <p:txBody>
          <a:bodyPr/>
          <a:lstStyle/>
          <a:p>
            <a:r>
              <a:rPr lang="en-US" dirty="0" smtClean="0"/>
              <a:t>Results</a:t>
            </a:r>
            <a:endParaRPr lang="en-US" dirty="0"/>
          </a:p>
        </p:txBody>
      </p:sp>
    </p:spTree>
    <p:extLst>
      <p:ext uri="{BB962C8B-B14F-4D97-AF65-F5344CB8AC3E}">
        <p14:creationId xmlns:p14="http://schemas.microsoft.com/office/powerpoint/2010/main" val="2201300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title"/>
          </p:nvPr>
        </p:nvSpPr>
        <p:spPr/>
        <p:txBody>
          <a:bodyPr/>
          <a:lstStyle/>
          <a:p>
            <a:r>
              <a:rPr lang="en-US" dirty="0" smtClean="0"/>
              <a:t>Next Steps</a:t>
            </a:r>
            <a:endParaRPr lang="en-US" dirty="0"/>
          </a:p>
        </p:txBody>
      </p:sp>
    </p:spTree>
    <p:extLst>
      <p:ext uri="{BB962C8B-B14F-4D97-AF65-F5344CB8AC3E}">
        <p14:creationId xmlns:p14="http://schemas.microsoft.com/office/powerpoint/2010/main" val="759054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788814714"/>
              </p:ext>
            </p:extLst>
          </p:nvPr>
        </p:nvGraphicFramePr>
        <p:xfrm>
          <a:off x="1295400" y="1524000"/>
          <a:ext cx="67818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smtClean="0"/>
              <a:t>Organizing a CID</a:t>
            </a:r>
            <a:endParaRPr lang="en-US" dirty="0"/>
          </a:p>
        </p:txBody>
      </p:sp>
    </p:spTree>
    <p:extLst>
      <p:ext uri="{BB962C8B-B14F-4D97-AF65-F5344CB8AC3E}">
        <p14:creationId xmlns:p14="http://schemas.microsoft.com/office/powerpoint/2010/main" val="3043170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Recommend 1 group set up non-profit while the other group proceeds with petition process</a:t>
            </a:r>
          </a:p>
          <a:p>
            <a:r>
              <a:rPr lang="en-US" dirty="0" smtClean="0"/>
              <a:t>Finding a lawyer</a:t>
            </a:r>
          </a:p>
          <a:p>
            <a:pPr lvl="1"/>
            <a:r>
              <a:rPr lang="en-US" dirty="0" smtClean="0"/>
              <a:t>You will need a lawyer to draft your legal documents for the </a:t>
            </a:r>
            <a:r>
              <a:rPr lang="en-US" dirty="0" smtClean="0"/>
              <a:t>petition</a:t>
            </a:r>
          </a:p>
          <a:p>
            <a:r>
              <a:rPr lang="en-US" dirty="0" smtClean="0"/>
              <a:t>Paying for a lawyer</a:t>
            </a:r>
          </a:p>
          <a:p>
            <a:pPr lvl="1"/>
            <a:r>
              <a:rPr lang="en-US" dirty="0" smtClean="0"/>
              <a:t>Fundraising</a:t>
            </a:r>
          </a:p>
          <a:p>
            <a:pPr lvl="1"/>
            <a:r>
              <a:rPr lang="en-US" dirty="0" smtClean="0"/>
              <a:t>Some lawyers will collect fees after the CID starts collecting money</a:t>
            </a:r>
          </a:p>
          <a:p>
            <a:pPr lvl="1"/>
            <a:r>
              <a:rPr lang="en-US" dirty="0" smtClean="0"/>
              <a:t>Institutional support</a:t>
            </a:r>
            <a:endParaRPr lang="en-US" dirty="0" smtClean="0"/>
          </a:p>
          <a:p>
            <a:pPr lvl="1"/>
            <a:endParaRPr lang="en-US" dirty="0"/>
          </a:p>
        </p:txBody>
      </p:sp>
      <p:sp>
        <p:nvSpPr>
          <p:cNvPr id="3" name="Title 2"/>
          <p:cNvSpPr>
            <a:spLocks noGrp="1"/>
          </p:cNvSpPr>
          <p:nvPr>
            <p:ph type="title"/>
          </p:nvPr>
        </p:nvSpPr>
        <p:spPr/>
        <p:txBody>
          <a:bodyPr/>
          <a:lstStyle/>
          <a:p>
            <a:r>
              <a:rPr lang="en-US" dirty="0" smtClean="0"/>
              <a:t>Next Steps</a:t>
            </a:r>
            <a:endParaRPr lang="en-US" dirty="0"/>
          </a:p>
        </p:txBody>
      </p:sp>
    </p:spTree>
    <p:extLst>
      <p:ext uri="{BB962C8B-B14F-4D97-AF65-F5344CB8AC3E}">
        <p14:creationId xmlns:p14="http://schemas.microsoft.com/office/powerpoint/2010/main" val="2927467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solidFill>
                  <a:schemeClr val="tx2"/>
                </a:solidFill>
              </a:rPr>
              <a:t>1. Choose </a:t>
            </a:r>
            <a:r>
              <a:rPr lang="en-US" dirty="0" smtClean="0">
                <a:solidFill>
                  <a:schemeClr val="tx2"/>
                </a:solidFill>
              </a:rPr>
              <a:t>who will be </a:t>
            </a:r>
            <a:r>
              <a:rPr lang="en-US" dirty="0">
                <a:solidFill>
                  <a:schemeClr val="tx2"/>
                </a:solidFill>
              </a:rPr>
              <a:t>the initial directors on your </a:t>
            </a:r>
            <a:r>
              <a:rPr lang="en-US" dirty="0" smtClean="0">
                <a:solidFill>
                  <a:schemeClr val="tx2"/>
                </a:solidFill>
              </a:rPr>
              <a:t>board</a:t>
            </a:r>
          </a:p>
          <a:p>
            <a:pPr lvl="1"/>
            <a:r>
              <a:rPr lang="en-US" dirty="0"/>
              <a:t>In Missouri, your nonprofit corporation must have three or more directors.</a:t>
            </a:r>
            <a:endParaRPr lang="en-US" dirty="0" smtClean="0"/>
          </a:p>
          <a:p>
            <a:r>
              <a:rPr lang="en-US" dirty="0">
                <a:solidFill>
                  <a:schemeClr val="tx2"/>
                </a:solidFill>
              </a:rPr>
              <a:t>2. Choose a name for your Missouri nonprofit </a:t>
            </a:r>
            <a:r>
              <a:rPr lang="en-US" dirty="0" smtClean="0">
                <a:solidFill>
                  <a:schemeClr val="tx2"/>
                </a:solidFill>
              </a:rPr>
              <a:t>corporation</a:t>
            </a:r>
          </a:p>
          <a:p>
            <a:r>
              <a:rPr lang="en-US" dirty="0">
                <a:solidFill>
                  <a:schemeClr val="tx2"/>
                </a:solidFill>
              </a:rPr>
              <a:t>3. Prepare and file your nonprofit articles of </a:t>
            </a:r>
            <a:r>
              <a:rPr lang="en-US" dirty="0" smtClean="0">
                <a:solidFill>
                  <a:schemeClr val="tx2"/>
                </a:solidFill>
              </a:rPr>
              <a:t>incorporation</a:t>
            </a:r>
          </a:p>
          <a:p>
            <a:pPr lvl="1"/>
            <a:r>
              <a:rPr lang="en-US" dirty="0"/>
              <a:t>You will need to create and file nonprofit articles of incorporation with the Missouri Secretary of State’s office. The articles of incorporation contain basic information about your nonprofit, including:</a:t>
            </a:r>
          </a:p>
          <a:p>
            <a:pPr lvl="2"/>
            <a:r>
              <a:rPr lang="en-US" dirty="0"/>
              <a:t>its name</a:t>
            </a:r>
          </a:p>
          <a:p>
            <a:pPr lvl="2"/>
            <a:r>
              <a:rPr lang="en-US" dirty="0"/>
              <a:t>whether it is a public benefit or mutual benefit corporation</a:t>
            </a:r>
          </a:p>
          <a:p>
            <a:pPr lvl="2"/>
            <a:r>
              <a:rPr lang="en-US" dirty="0"/>
              <a:t>the street address of its initial registered office and the name of its initial registered agent at that office</a:t>
            </a:r>
          </a:p>
          <a:p>
            <a:pPr lvl="2"/>
            <a:r>
              <a:rPr lang="en-US" dirty="0"/>
              <a:t>the name and address of each incorporator</a:t>
            </a:r>
          </a:p>
          <a:p>
            <a:pPr lvl="2"/>
            <a:r>
              <a:rPr lang="en-US" dirty="0"/>
              <a:t>whether it will have members, and</a:t>
            </a:r>
          </a:p>
          <a:p>
            <a:pPr lvl="2"/>
            <a:r>
              <a:rPr lang="en-US" dirty="0"/>
              <a:t>a statement regarding distribution of assets upon </a:t>
            </a:r>
            <a:r>
              <a:rPr lang="en-US" dirty="0" smtClean="0"/>
              <a:t>dissolution</a:t>
            </a:r>
          </a:p>
        </p:txBody>
      </p:sp>
      <p:sp>
        <p:nvSpPr>
          <p:cNvPr id="2" name="Title 1"/>
          <p:cNvSpPr>
            <a:spLocks noGrp="1"/>
          </p:cNvSpPr>
          <p:nvPr>
            <p:ph type="title"/>
          </p:nvPr>
        </p:nvSpPr>
        <p:spPr/>
        <p:txBody>
          <a:bodyPr/>
          <a:lstStyle/>
          <a:p>
            <a:r>
              <a:rPr lang="en-US" dirty="0" smtClean="0"/>
              <a:t>Creation of Nonprofit Corporation</a:t>
            </a:r>
            <a:endParaRPr lang="en-US" dirty="0"/>
          </a:p>
        </p:txBody>
      </p:sp>
    </p:spTree>
    <p:extLst>
      <p:ext uri="{BB962C8B-B14F-4D97-AF65-F5344CB8AC3E}">
        <p14:creationId xmlns:p14="http://schemas.microsoft.com/office/powerpoint/2010/main" val="1036480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buClr>
                <a:srgbClr val="93A299"/>
              </a:buClr>
            </a:pPr>
            <a:r>
              <a:rPr lang="en-US" sz="2200" dirty="0">
                <a:solidFill>
                  <a:schemeClr val="tx2"/>
                </a:solidFill>
              </a:rPr>
              <a:t>4. Prepare bylaws for your Missouri nonprofit </a:t>
            </a:r>
            <a:r>
              <a:rPr lang="en-US" sz="2200" dirty="0" smtClean="0">
                <a:solidFill>
                  <a:schemeClr val="tx2"/>
                </a:solidFill>
              </a:rPr>
              <a:t>corporation</a:t>
            </a:r>
          </a:p>
          <a:p>
            <a:pPr lvl="1">
              <a:buClr>
                <a:srgbClr val="93A299"/>
              </a:buClr>
            </a:pPr>
            <a:r>
              <a:rPr lang="en-US" sz="1800" dirty="0">
                <a:solidFill>
                  <a:srgbClr val="272727"/>
                </a:solidFill>
                <a:latin typeface="Proxima Nova Rg Regular"/>
              </a:rPr>
              <a:t>You'll need to prepare bylaws that comply with Missouri law and contain the rules and procedures your corporation will follow for holding meetings, electing officers and directors, and taking care of other corporate formalities required in Missouri. Your bylaws do not need to be filed with the Missouri Secretary of State -- they are your internal operating manual</a:t>
            </a:r>
            <a:endParaRPr lang="en-US" sz="1800" dirty="0">
              <a:solidFill>
                <a:schemeClr val="tx2"/>
              </a:solidFill>
            </a:endParaRPr>
          </a:p>
          <a:p>
            <a:pPr lvl="0">
              <a:buClr>
                <a:srgbClr val="93A299"/>
              </a:buClr>
            </a:pPr>
            <a:r>
              <a:rPr lang="en-US" sz="2200" dirty="0">
                <a:solidFill>
                  <a:schemeClr val="tx2"/>
                </a:solidFill>
              </a:rPr>
              <a:t>5. Hold a meeting of your board of </a:t>
            </a:r>
            <a:r>
              <a:rPr lang="en-US" sz="2200" dirty="0" smtClean="0">
                <a:solidFill>
                  <a:schemeClr val="tx2"/>
                </a:solidFill>
              </a:rPr>
              <a:t>directors</a:t>
            </a:r>
          </a:p>
          <a:p>
            <a:pPr lvl="1">
              <a:buClr>
                <a:srgbClr val="93A299"/>
              </a:buClr>
            </a:pPr>
            <a:r>
              <a:rPr lang="en-US" sz="1800" dirty="0" smtClean="0"/>
              <a:t>Conduct your </a:t>
            </a:r>
            <a:r>
              <a:rPr lang="en-US" sz="1800" dirty="0"/>
              <a:t>Missouri nonprofit corporation’s first meeting. The top priorities of this meeting should be to appoint and elect officers and directors, and to adopt your nonprofit corporation’s bylaws.</a:t>
            </a:r>
            <a:endParaRPr lang="en-US" sz="1800" dirty="0" smtClean="0"/>
          </a:p>
          <a:p>
            <a:pPr lvl="0">
              <a:buClr>
                <a:srgbClr val="93A299"/>
              </a:buClr>
            </a:pPr>
            <a:r>
              <a:rPr lang="en-US" sz="2200" dirty="0" smtClean="0">
                <a:solidFill>
                  <a:schemeClr val="tx2"/>
                </a:solidFill>
              </a:rPr>
              <a:t>6. Apply for 501(C)(3) status </a:t>
            </a:r>
          </a:p>
          <a:p>
            <a:pPr lvl="1">
              <a:buClr>
                <a:srgbClr val="93A299"/>
              </a:buClr>
            </a:pPr>
            <a:r>
              <a:rPr lang="en-US" sz="1800" dirty="0" smtClean="0"/>
              <a:t>Apply for established nonprofit to be tax-exempt</a:t>
            </a:r>
            <a:endParaRPr lang="en-US" sz="1800" dirty="0"/>
          </a:p>
          <a:p>
            <a:endParaRPr lang="en-US" dirty="0" smtClean="0"/>
          </a:p>
        </p:txBody>
      </p:sp>
      <p:sp>
        <p:nvSpPr>
          <p:cNvPr id="2" name="Title 1"/>
          <p:cNvSpPr>
            <a:spLocks noGrp="1"/>
          </p:cNvSpPr>
          <p:nvPr>
            <p:ph type="title"/>
          </p:nvPr>
        </p:nvSpPr>
        <p:spPr/>
        <p:txBody>
          <a:bodyPr/>
          <a:lstStyle/>
          <a:p>
            <a:r>
              <a:rPr lang="en-US" dirty="0" smtClean="0"/>
              <a:t>Creation of Nonprofit Corporation</a:t>
            </a:r>
            <a:endParaRPr lang="en-US" dirty="0"/>
          </a:p>
        </p:txBody>
      </p:sp>
    </p:spTree>
    <p:extLst>
      <p:ext uri="{BB962C8B-B14F-4D97-AF65-F5344CB8AC3E}">
        <p14:creationId xmlns:p14="http://schemas.microsoft.com/office/powerpoint/2010/main" val="2599398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Clr>
                <a:srgbClr val="93A299"/>
              </a:buClr>
            </a:pPr>
            <a:r>
              <a:rPr lang="en-US" sz="2000" dirty="0">
                <a:solidFill>
                  <a:srgbClr val="292934"/>
                </a:solidFill>
              </a:rPr>
              <a:t>The district is created by petition, signed by property owners owning at least 50% of the assessed value of the real property, and more than 50% per capita of all owners of real property within the proposed CID</a:t>
            </a:r>
          </a:p>
          <a:p>
            <a:pPr lvl="0">
              <a:buClr>
                <a:srgbClr val="93A299"/>
              </a:buClr>
            </a:pPr>
            <a:r>
              <a:rPr lang="en-US" sz="2000" dirty="0">
                <a:solidFill>
                  <a:srgbClr val="292934"/>
                </a:solidFill>
              </a:rPr>
              <a:t>Presented for authorizing ordinance to the governing body of the local municipality in which the proposed CID would be located.  </a:t>
            </a:r>
          </a:p>
          <a:p>
            <a:endParaRPr lang="en-US" dirty="0"/>
          </a:p>
        </p:txBody>
      </p:sp>
      <p:sp>
        <p:nvSpPr>
          <p:cNvPr id="2" name="Title 1"/>
          <p:cNvSpPr>
            <a:spLocks noGrp="1"/>
          </p:cNvSpPr>
          <p:nvPr>
            <p:ph type="title"/>
          </p:nvPr>
        </p:nvSpPr>
        <p:spPr/>
        <p:txBody>
          <a:bodyPr/>
          <a:lstStyle/>
          <a:p>
            <a:r>
              <a:rPr lang="en-US" dirty="0" smtClean="0"/>
              <a:t>Petition</a:t>
            </a:r>
            <a:endParaRPr lang="en-US" dirty="0"/>
          </a:p>
        </p:txBody>
      </p:sp>
    </p:spTree>
    <p:extLst>
      <p:ext uri="{BB962C8B-B14F-4D97-AF65-F5344CB8AC3E}">
        <p14:creationId xmlns:p14="http://schemas.microsoft.com/office/powerpoint/2010/main" val="957477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334000"/>
          </a:xfrm>
        </p:spPr>
        <p:txBody>
          <a:bodyPr>
            <a:noAutofit/>
          </a:bodyPr>
          <a:lstStyle/>
          <a:p>
            <a:r>
              <a:rPr lang="en-US" sz="1600" dirty="0"/>
              <a:t>Petition must include a wide variety of information, including</a:t>
            </a:r>
            <a:r>
              <a:rPr lang="en-US" sz="1600" dirty="0" smtClean="0"/>
              <a:t>:</a:t>
            </a:r>
            <a:endParaRPr lang="en-US" sz="1600" dirty="0"/>
          </a:p>
          <a:p>
            <a:pPr lvl="1">
              <a:spcBef>
                <a:spcPts val="0"/>
              </a:spcBef>
            </a:pPr>
            <a:r>
              <a:rPr lang="en-US" sz="1400" dirty="0"/>
              <a:t>a. </a:t>
            </a:r>
            <a:r>
              <a:rPr lang="en-US" sz="1400" b="1" dirty="0"/>
              <a:t>Name of the proposed district</a:t>
            </a:r>
            <a:r>
              <a:rPr lang="en-US" sz="1400" dirty="0"/>
              <a:t>, which must include “</a:t>
            </a:r>
            <a:r>
              <a:rPr lang="en-US" sz="1400" dirty="0" smtClean="0"/>
              <a:t>Community Improvement </a:t>
            </a:r>
            <a:r>
              <a:rPr lang="en-US" sz="1400" dirty="0"/>
              <a:t>District” as part thereof</a:t>
            </a:r>
            <a:r>
              <a:rPr lang="en-US" sz="1400" dirty="0" smtClean="0"/>
              <a:t>.</a:t>
            </a:r>
          </a:p>
          <a:p>
            <a:pPr marL="274320" lvl="1" indent="0">
              <a:spcBef>
                <a:spcPts val="0"/>
              </a:spcBef>
              <a:buNone/>
            </a:pPr>
            <a:endParaRPr lang="en-US" sz="1400" dirty="0"/>
          </a:p>
          <a:p>
            <a:pPr lvl="1">
              <a:spcBef>
                <a:spcPts val="0"/>
              </a:spcBef>
            </a:pPr>
            <a:r>
              <a:rPr lang="en-US" sz="1400" dirty="0"/>
              <a:t>b. </a:t>
            </a:r>
            <a:r>
              <a:rPr lang="en-US" sz="1400" b="1" dirty="0"/>
              <a:t>Legal description and boundary map</a:t>
            </a:r>
            <a:r>
              <a:rPr lang="en-US" sz="1400" dirty="0" smtClean="0"/>
              <a:t>.</a:t>
            </a:r>
          </a:p>
          <a:p>
            <a:pPr marL="274320" lvl="1" indent="0">
              <a:spcBef>
                <a:spcPts val="0"/>
              </a:spcBef>
              <a:buNone/>
            </a:pPr>
            <a:endParaRPr lang="en-US" sz="1400" dirty="0"/>
          </a:p>
          <a:p>
            <a:pPr lvl="1">
              <a:spcBef>
                <a:spcPts val="0"/>
              </a:spcBef>
            </a:pPr>
            <a:r>
              <a:rPr lang="en-US" sz="1400" dirty="0"/>
              <a:t>c. </a:t>
            </a:r>
            <a:r>
              <a:rPr lang="en-US" sz="1400" b="1" dirty="0"/>
              <a:t>A five-year plan </a:t>
            </a:r>
            <a:r>
              <a:rPr lang="en-US" sz="1400" dirty="0"/>
              <a:t>describing the purposes of the proposed </a:t>
            </a:r>
            <a:r>
              <a:rPr lang="en-US" sz="1400" dirty="0" smtClean="0"/>
              <a:t>district, the </a:t>
            </a:r>
            <a:r>
              <a:rPr lang="en-US" sz="1400" dirty="0"/>
              <a:t>services it will provide, the improvements it will make and </a:t>
            </a:r>
            <a:r>
              <a:rPr lang="en-US" sz="1400" dirty="0" smtClean="0"/>
              <a:t>an estimate </a:t>
            </a:r>
            <a:r>
              <a:rPr lang="en-US" sz="1400" dirty="0"/>
              <a:t>of costs of those services and improvements</a:t>
            </a:r>
            <a:r>
              <a:rPr lang="en-US" sz="1400" dirty="0" smtClean="0"/>
              <a:t>.</a:t>
            </a:r>
          </a:p>
          <a:p>
            <a:pPr marL="274320" lvl="1" indent="0">
              <a:spcBef>
                <a:spcPts val="0"/>
              </a:spcBef>
              <a:buNone/>
            </a:pPr>
            <a:endParaRPr lang="en-US" sz="1400" dirty="0"/>
          </a:p>
          <a:p>
            <a:pPr lvl="1">
              <a:spcBef>
                <a:spcPts val="0"/>
              </a:spcBef>
            </a:pPr>
            <a:r>
              <a:rPr lang="en-US" sz="1400" dirty="0"/>
              <a:t>d. </a:t>
            </a:r>
            <a:r>
              <a:rPr lang="en-US" sz="1400" b="1" dirty="0"/>
              <a:t>Organizational and governance information</a:t>
            </a:r>
            <a:r>
              <a:rPr lang="en-US" sz="1400" dirty="0"/>
              <a:t>, including:</a:t>
            </a:r>
          </a:p>
          <a:p>
            <a:pPr lvl="2">
              <a:spcBef>
                <a:spcPts val="0"/>
              </a:spcBef>
            </a:pPr>
            <a:r>
              <a:rPr lang="en-US" sz="1200" dirty="0" err="1"/>
              <a:t>i</a:t>
            </a:r>
            <a:r>
              <a:rPr lang="en-US" sz="1200" dirty="0"/>
              <a:t>. Whether the district will be a political subdivision or </a:t>
            </a:r>
            <a:r>
              <a:rPr lang="en-US" sz="1200" dirty="0" smtClean="0"/>
              <a:t>a nonprofit </a:t>
            </a:r>
            <a:r>
              <a:rPr lang="en-US" sz="1200" dirty="0"/>
              <a:t>corporation.</a:t>
            </a:r>
          </a:p>
          <a:p>
            <a:pPr lvl="2">
              <a:spcBef>
                <a:spcPts val="0"/>
              </a:spcBef>
            </a:pPr>
            <a:r>
              <a:rPr lang="en-US" sz="1200" dirty="0"/>
              <a:t>ii. If a political subdivision, the manner in which the board </a:t>
            </a:r>
            <a:r>
              <a:rPr lang="en-US" sz="1200" dirty="0" smtClean="0"/>
              <a:t>of directors </a:t>
            </a:r>
            <a:r>
              <a:rPr lang="en-US" sz="1200" dirty="0"/>
              <a:t>will be established (either by election </a:t>
            </a:r>
            <a:r>
              <a:rPr lang="en-US" sz="1200" dirty="0" smtClean="0"/>
              <a:t>or appointment</a:t>
            </a:r>
            <a:r>
              <a:rPr lang="en-US" sz="1200" dirty="0"/>
              <a:t>) and the number of directors on the </a:t>
            </a:r>
            <a:r>
              <a:rPr lang="en-US" sz="1200" dirty="0" smtClean="0"/>
              <a:t>initial board </a:t>
            </a:r>
            <a:r>
              <a:rPr lang="en-US" sz="1200" dirty="0"/>
              <a:t>of directors</a:t>
            </a:r>
            <a:r>
              <a:rPr lang="en-US" sz="1200" dirty="0" smtClean="0"/>
              <a:t>.</a:t>
            </a:r>
          </a:p>
          <a:p>
            <a:pPr marL="548640" lvl="2" indent="0">
              <a:spcBef>
                <a:spcPts val="0"/>
              </a:spcBef>
              <a:buNone/>
            </a:pPr>
            <a:endParaRPr lang="en-US" sz="1200" dirty="0"/>
          </a:p>
          <a:p>
            <a:pPr lvl="1">
              <a:spcBef>
                <a:spcPts val="0"/>
              </a:spcBef>
            </a:pPr>
            <a:r>
              <a:rPr lang="en-US" sz="1400" dirty="0"/>
              <a:t>e. The </a:t>
            </a:r>
            <a:r>
              <a:rPr lang="en-US" sz="1400" b="1" dirty="0"/>
              <a:t>maximum rates </a:t>
            </a:r>
            <a:r>
              <a:rPr lang="en-US" sz="1400" dirty="0"/>
              <a:t>of real property taxes, business license </a:t>
            </a:r>
            <a:r>
              <a:rPr lang="en-US" sz="1400" dirty="0" smtClean="0"/>
              <a:t>taxes and </a:t>
            </a:r>
            <a:r>
              <a:rPr lang="en-US" sz="1400" dirty="0"/>
              <a:t>special assessments that may be imposed</a:t>
            </a:r>
            <a:r>
              <a:rPr lang="en-US" sz="1400" dirty="0" smtClean="0"/>
              <a:t>.</a:t>
            </a:r>
          </a:p>
          <a:p>
            <a:pPr marL="274320" lvl="1" indent="0">
              <a:spcBef>
                <a:spcPts val="0"/>
              </a:spcBef>
              <a:buNone/>
            </a:pPr>
            <a:endParaRPr lang="en-US" sz="1400" dirty="0"/>
          </a:p>
          <a:p>
            <a:pPr lvl="1">
              <a:spcBef>
                <a:spcPts val="0"/>
              </a:spcBef>
            </a:pPr>
            <a:r>
              <a:rPr lang="en-US" sz="1400" dirty="0"/>
              <a:t>f. The </a:t>
            </a:r>
            <a:r>
              <a:rPr lang="en-US" sz="1400" b="1" dirty="0"/>
              <a:t>limitations</a:t>
            </a:r>
            <a:r>
              <a:rPr lang="en-US" sz="1400" dirty="0"/>
              <a:t>, if any, on the borrowing capacity and </a:t>
            </a:r>
            <a:r>
              <a:rPr lang="en-US" sz="1400" dirty="0" smtClean="0"/>
              <a:t>revenue generation </a:t>
            </a:r>
            <a:r>
              <a:rPr lang="en-US" sz="1400" dirty="0"/>
              <a:t>of the district</a:t>
            </a:r>
            <a:r>
              <a:rPr lang="en-US" sz="1400" dirty="0" smtClean="0"/>
              <a:t>.</a:t>
            </a:r>
          </a:p>
          <a:p>
            <a:pPr lvl="1">
              <a:spcBef>
                <a:spcPts val="0"/>
              </a:spcBef>
            </a:pPr>
            <a:endParaRPr lang="en-US" sz="1400" dirty="0"/>
          </a:p>
          <a:p>
            <a:pPr lvl="1">
              <a:spcBef>
                <a:spcPts val="0"/>
              </a:spcBef>
            </a:pPr>
            <a:r>
              <a:rPr lang="en-US" sz="1400" dirty="0"/>
              <a:t>g. Notice that </a:t>
            </a:r>
            <a:r>
              <a:rPr lang="en-US" sz="1400" b="1" dirty="0"/>
              <a:t>names of signers may not be withdrawn</a:t>
            </a:r>
            <a:r>
              <a:rPr lang="en-US" sz="1400" dirty="0"/>
              <a:t> later than </a:t>
            </a:r>
            <a:r>
              <a:rPr lang="en-US" sz="1400" dirty="0" smtClean="0"/>
              <a:t>seven days </a:t>
            </a:r>
            <a:r>
              <a:rPr lang="en-US" sz="1400" dirty="0"/>
              <a:t>after petition filed. </a:t>
            </a:r>
          </a:p>
        </p:txBody>
      </p:sp>
      <p:sp>
        <p:nvSpPr>
          <p:cNvPr id="2" name="Title 1"/>
          <p:cNvSpPr>
            <a:spLocks noGrp="1"/>
          </p:cNvSpPr>
          <p:nvPr>
            <p:ph type="title"/>
          </p:nvPr>
        </p:nvSpPr>
        <p:spPr>
          <a:xfrm>
            <a:off x="457200" y="381000"/>
            <a:ext cx="8229600" cy="990600"/>
          </a:xfrm>
        </p:spPr>
        <p:txBody>
          <a:bodyPr/>
          <a:lstStyle/>
          <a:p>
            <a:r>
              <a:rPr lang="en-US" dirty="0" smtClean="0"/>
              <a:t>Petition</a:t>
            </a:r>
            <a:endParaRPr lang="en-US" dirty="0"/>
          </a:p>
        </p:txBody>
      </p:sp>
    </p:spTree>
    <p:extLst>
      <p:ext uri="{BB962C8B-B14F-4D97-AF65-F5344CB8AC3E}">
        <p14:creationId xmlns:p14="http://schemas.microsoft.com/office/powerpoint/2010/main" val="1785784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274320" lvl="1" indent="0">
              <a:buNone/>
            </a:pPr>
            <a:r>
              <a:rPr lang="en-US" dirty="0"/>
              <a:t>1. Must be held within 45 days of governing body’s receipt of verified petition.</a:t>
            </a:r>
          </a:p>
          <a:p>
            <a:pPr marL="274320" lvl="1" indent="0">
              <a:buNone/>
            </a:pPr>
            <a:r>
              <a:rPr lang="en-US" dirty="0"/>
              <a:t>2. Notice must be published once a week for two consecutive weeks</a:t>
            </a:r>
          </a:p>
          <a:p>
            <a:pPr marL="274320" lvl="1" indent="0">
              <a:buNone/>
            </a:pPr>
            <a:r>
              <a:rPr lang="en-US" dirty="0"/>
              <a:t>immediately prior to the week of the public hearing.</a:t>
            </a:r>
          </a:p>
          <a:p>
            <a:pPr marL="274320" lvl="1" indent="0">
              <a:buNone/>
            </a:pPr>
            <a:r>
              <a:rPr lang="en-US" dirty="0"/>
              <a:t>3. Notice must be mailed to property owners at least 15 days prior to the</a:t>
            </a:r>
          </a:p>
          <a:p>
            <a:pPr marL="274320" lvl="1" indent="0">
              <a:buNone/>
            </a:pPr>
            <a:r>
              <a:rPr lang="en-US" dirty="0"/>
              <a:t>public hearing.</a:t>
            </a:r>
          </a:p>
          <a:p>
            <a:pPr marL="274320" lvl="1" indent="0">
              <a:buNone/>
            </a:pPr>
            <a:r>
              <a:rPr lang="en-US" dirty="0"/>
              <a:t>4. Notices must include the following information:</a:t>
            </a:r>
          </a:p>
          <a:p>
            <a:pPr marL="274320" lvl="1" indent="0">
              <a:buNone/>
            </a:pPr>
            <a:r>
              <a:rPr lang="en-US" dirty="0"/>
              <a:t>a. Date, time and place of hearing.</a:t>
            </a:r>
          </a:p>
          <a:p>
            <a:pPr marL="274320" lvl="1" indent="0">
              <a:buNone/>
            </a:pPr>
            <a:r>
              <a:rPr lang="en-US" dirty="0"/>
              <a:t>b. Statement that a petition for the establishment of a district has</a:t>
            </a:r>
          </a:p>
          <a:p>
            <a:pPr marL="274320" lvl="1" indent="0">
              <a:buNone/>
            </a:pPr>
            <a:r>
              <a:rPr lang="en-US" dirty="0"/>
              <a:t>been filed.</a:t>
            </a:r>
          </a:p>
          <a:p>
            <a:pPr marL="274320" lvl="1" indent="0">
              <a:buNone/>
            </a:pPr>
            <a:r>
              <a:rPr lang="en-US" dirty="0"/>
              <a:t>c. Boundaries of the district by street location and map.</a:t>
            </a:r>
          </a:p>
          <a:p>
            <a:pPr marL="274320" lvl="1" indent="0">
              <a:buNone/>
            </a:pPr>
            <a:r>
              <a:rPr lang="en-US" dirty="0"/>
              <a:t>d. Statement that a copy of the petition is available for review at the</a:t>
            </a:r>
          </a:p>
          <a:p>
            <a:pPr marL="274320" lvl="1" indent="0">
              <a:buNone/>
            </a:pPr>
            <a:r>
              <a:rPr lang="en-US" dirty="0"/>
              <a:t>clerk’s office during regular business hours.</a:t>
            </a:r>
          </a:p>
          <a:p>
            <a:pPr marL="274320" lvl="1" indent="0">
              <a:buNone/>
            </a:pPr>
            <a:r>
              <a:rPr lang="en-US" dirty="0"/>
              <a:t>e. Statement that all interested persons will be given an opportunity</a:t>
            </a:r>
          </a:p>
          <a:p>
            <a:pPr marL="274320" lvl="1" indent="0">
              <a:buNone/>
            </a:pPr>
            <a:r>
              <a:rPr lang="en-US" dirty="0"/>
              <a:t>to be heard at the hearing. </a:t>
            </a:r>
          </a:p>
        </p:txBody>
      </p:sp>
      <p:sp>
        <p:nvSpPr>
          <p:cNvPr id="2" name="Title 1"/>
          <p:cNvSpPr>
            <a:spLocks noGrp="1"/>
          </p:cNvSpPr>
          <p:nvPr>
            <p:ph type="title"/>
          </p:nvPr>
        </p:nvSpPr>
        <p:spPr/>
        <p:txBody>
          <a:bodyPr/>
          <a:lstStyle/>
          <a:p>
            <a:r>
              <a:rPr lang="en-US" dirty="0" smtClean="0"/>
              <a:t>Public Hearing</a:t>
            </a:r>
            <a:endParaRPr lang="en-US" dirty="0"/>
          </a:p>
        </p:txBody>
      </p:sp>
    </p:spTree>
    <p:extLst>
      <p:ext uri="{BB962C8B-B14F-4D97-AF65-F5344CB8AC3E}">
        <p14:creationId xmlns:p14="http://schemas.microsoft.com/office/powerpoint/2010/main" val="4083865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a:p>
        </p:txBody>
      </p:sp>
      <p:sp>
        <p:nvSpPr>
          <p:cNvPr id="2" name="Title 1"/>
          <p:cNvSpPr>
            <a:spLocks noGrp="1"/>
          </p:cNvSpPr>
          <p:nvPr>
            <p:ph type="title"/>
          </p:nvPr>
        </p:nvSpPr>
        <p:spPr/>
        <p:txBody>
          <a:bodyPr/>
          <a:lstStyle/>
          <a:p>
            <a:r>
              <a:rPr lang="en-US" dirty="0" smtClean="0"/>
              <a:t>Community Engagement</a:t>
            </a:r>
            <a:endParaRPr lang="en-US" dirty="0"/>
          </a:p>
        </p:txBody>
      </p:sp>
    </p:spTree>
    <p:extLst>
      <p:ext uri="{BB962C8B-B14F-4D97-AF65-F5344CB8AC3E}">
        <p14:creationId xmlns:p14="http://schemas.microsoft.com/office/powerpoint/2010/main" val="172225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Review “cheat sheet” questions and answers</a:t>
            </a:r>
          </a:p>
          <a:p>
            <a:r>
              <a:rPr lang="en-US" dirty="0" smtClean="0"/>
              <a:t>What’s missing?</a:t>
            </a:r>
            <a:endParaRPr lang="en-US" dirty="0"/>
          </a:p>
        </p:txBody>
      </p:sp>
      <p:sp>
        <p:nvSpPr>
          <p:cNvPr id="2" name="Title 1"/>
          <p:cNvSpPr>
            <a:spLocks noGrp="1"/>
          </p:cNvSpPr>
          <p:nvPr>
            <p:ph type="title"/>
          </p:nvPr>
        </p:nvSpPr>
        <p:spPr/>
        <p:txBody>
          <a:bodyPr/>
          <a:lstStyle/>
          <a:p>
            <a:r>
              <a:rPr lang="en-US" dirty="0" smtClean="0"/>
              <a:t>Cheat Sheet</a:t>
            </a:r>
            <a:endParaRPr lang="en-US" dirty="0"/>
          </a:p>
        </p:txBody>
      </p:sp>
    </p:spTree>
    <p:extLst>
      <p:ext uri="{BB962C8B-B14F-4D97-AF65-F5344CB8AC3E}">
        <p14:creationId xmlns:p14="http://schemas.microsoft.com/office/powerpoint/2010/main" val="32408758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362</TotalTime>
  <Words>947</Words>
  <Application>Microsoft Office PowerPoint</Application>
  <PresentationFormat>On-screen Show (4:3)</PresentationFormat>
  <Paragraphs>138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Grid</vt:lpstr>
      <vt:lpstr>West End Stakeholder Meeting</vt:lpstr>
      <vt:lpstr>Last Meeting</vt:lpstr>
      <vt:lpstr>Today’s Agenda</vt:lpstr>
      <vt:lpstr>Non-profit vs. Political Subdivision</vt:lpstr>
      <vt:lpstr>Results</vt:lpstr>
      <vt:lpstr>Next Steps</vt:lpstr>
      <vt:lpstr>Organizing a CID</vt:lpstr>
      <vt:lpstr>Next Steps</vt:lpstr>
      <vt:lpstr>Creation of Nonprofit Corporation</vt:lpstr>
      <vt:lpstr>Creation of Nonprofit Corporation</vt:lpstr>
      <vt:lpstr>Petition</vt:lpstr>
      <vt:lpstr>Petition</vt:lpstr>
      <vt:lpstr>Public Hearing</vt:lpstr>
      <vt:lpstr>Community Engagement</vt:lpstr>
      <vt:lpstr>Cheat Sheet</vt:lpstr>
    </vt:vector>
  </TitlesOfParts>
  <Company>Washington University School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WUSM User</dc:creator>
  <cp:lastModifiedBy>WUSM User</cp:lastModifiedBy>
  <cp:revision>10</cp:revision>
  <dcterms:created xsi:type="dcterms:W3CDTF">2017-12-04T21:01:24Z</dcterms:created>
  <dcterms:modified xsi:type="dcterms:W3CDTF">2017-12-07T21:22:28Z</dcterms:modified>
</cp:coreProperties>
</file>