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65" r:id="rId3"/>
    <p:sldId id="266" r:id="rId4"/>
    <p:sldId id="260" r:id="rId5"/>
    <p:sldId id="258" r:id="rId6"/>
    <p:sldId id="259" r:id="rId7"/>
    <p:sldId id="261" r:id="rId8"/>
    <p:sldId id="268" r:id="rId9"/>
    <p:sldId id="287" r:id="rId10"/>
    <p:sldId id="270" r:id="rId11"/>
    <p:sldId id="271" r:id="rId12"/>
    <p:sldId id="276" r:id="rId13"/>
    <p:sldId id="283" r:id="rId14"/>
    <p:sldId id="282" r:id="rId15"/>
    <p:sldId id="272" r:id="rId16"/>
    <p:sldId id="273" r:id="rId17"/>
    <p:sldId id="284" r:id="rId18"/>
    <p:sldId id="285" r:id="rId19"/>
    <p:sldId id="286" r:id="rId20"/>
    <p:sldId id="274" r:id="rId21"/>
    <p:sldId id="275" r:id="rId22"/>
    <p:sldId id="278" r:id="rId23"/>
    <p:sldId id="279" r:id="rId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27CA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-1632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>
            <a:lvl1pPr>
              <a:defRPr sz="1400"/>
            </a:lvl1pPr>
          </a:lstStyle>
          <a:p>
            <a:fld id="{C3BF7DA5-463B-4587-984D-4B30F961F58D}" type="datetimeFigureOut">
              <a:rPr lang="en-US" smtClean="0"/>
              <a:t>9/19/2017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1216152" y="6355080"/>
            <a:ext cx="1219200" cy="365760"/>
          </a:xfrm>
        </p:spPr>
        <p:txBody>
          <a:bodyPr/>
          <a:lstStyle/>
          <a:p>
            <a:fld id="{B090194E-C605-489E-AA22-B7AF89F30DB4}" type="slidenum">
              <a:rPr lang="en-US" smtClean="0"/>
              <a:t>‹#›</a:t>
            </a:fld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904875" y="3648075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3" name="Rectangle 32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Rectangle 21"/>
          <p:cNvSpPr/>
          <p:nvPr/>
        </p:nvSpPr>
        <p:spPr>
          <a:xfrm>
            <a:off x="904875" y="3648075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Rectangle 31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BF7DA5-463B-4587-984D-4B30F961F58D}" type="datetimeFigureOut">
              <a:rPr lang="en-US" smtClean="0"/>
              <a:t>9/19/2017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0194E-C605-489E-AA22-B7AF89F30DB4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/>
          <a:p>
            <a:fld id="{C3BF7DA5-463B-4587-984D-4B30F961F58D}" type="datetimeFigureOut">
              <a:rPr lang="en-US" smtClean="0"/>
              <a:t>9/19/2017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9848" y="6355080"/>
            <a:ext cx="1520952" cy="365760"/>
          </a:xfrm>
        </p:spPr>
        <p:txBody>
          <a:bodyPr/>
          <a:lstStyle/>
          <a:p>
            <a:fld id="{B090194E-C605-489E-AA22-B7AF89F30DB4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914400" y="2819400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914400" y="2819400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BF7DA5-463B-4587-984D-4B30F961F58D}" type="datetimeFigureOut">
              <a:rPr lang="en-US" smtClean="0"/>
              <a:t>9/19/2017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0194E-C605-489E-AA22-B7AF89F30DB4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BF7DA5-463B-4587-984D-4B30F961F58D}" type="datetimeFigureOut">
              <a:rPr lang="en-US" smtClean="0"/>
              <a:t>9/19/2017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0194E-C605-489E-AA22-B7AF89F30DB4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BF7DA5-463B-4587-984D-4B30F961F58D}" type="datetimeFigureOut">
              <a:rPr lang="en-US" smtClean="0"/>
              <a:t>9/19/2017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0194E-C605-489E-AA22-B7AF89F30DB4}" type="slidenum">
              <a:rPr lang="en-US" smtClean="0"/>
              <a:t>‹#›</a:t>
            </a:fld>
            <a:endParaRPr lang="en-US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BF7DA5-463B-4587-984D-4B30F961F58D}" type="datetimeFigureOut">
              <a:rPr lang="en-US" smtClean="0"/>
              <a:t>9/19/2017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0194E-C605-489E-AA22-B7AF89F30DB4}" type="slidenum">
              <a:rPr lang="en-US" smtClean="0"/>
              <a:t>‹#›</a:t>
            </a:fld>
            <a:endParaRPr lang="en-US"/>
          </a:p>
        </p:txBody>
      </p:sp>
      <p:sp>
        <p:nvSpPr>
          <p:cNvPr id="5" name="Straight Connector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BF7DA5-463B-4587-984D-4B30F961F58D}" type="datetimeFigureOut">
              <a:rPr lang="en-US" smtClean="0"/>
              <a:t>9/19/2017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0194E-C605-489E-AA22-B7AF89F30DB4}" type="slidenum">
              <a:rPr lang="en-US" smtClean="0"/>
              <a:t>‹#›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BF7DA5-463B-4587-984D-4B30F961F58D}" type="datetimeFigureOut">
              <a:rPr lang="en-US" smtClean="0"/>
              <a:t>9/19/2017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0194E-C605-489E-AA22-B7AF89F30DB4}" type="slidenum">
              <a:rPr lang="en-US" smtClean="0"/>
              <a:t>‹#›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BF7DA5-463B-4587-984D-4B30F961F58D}" type="datetimeFigureOut">
              <a:rPr lang="en-US" smtClean="0"/>
              <a:t>9/19/2017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0194E-C605-489E-AA22-B7AF89F30DB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BF7DA5-463B-4587-984D-4B30F961F58D}" type="datetimeFigureOut">
              <a:rPr lang="en-US" smtClean="0"/>
              <a:t>9/19/2017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0194E-C605-489E-AA22-B7AF89F30DB4}" type="slidenum">
              <a:rPr lang="en-US" smtClean="0"/>
              <a:t>‹#›</a:t>
            </a:fld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Isosceles Triangle 7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C3BF7DA5-463B-4587-984D-4B30F961F58D}" type="datetimeFigureOut">
              <a:rPr lang="en-US" smtClean="0"/>
              <a:t>9/19/2017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612648" y="6356350"/>
            <a:ext cx="19812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B090194E-C605-489E-AA22-B7AF89F30DB4}" type="slidenum">
              <a:rPr lang="en-US" smtClean="0"/>
              <a:t>‹#›</a:t>
            </a:fld>
            <a:endParaRPr lang="en-US"/>
          </a:p>
        </p:txBody>
      </p:sp>
      <p:sp>
        <p:nvSpPr>
          <p:cNvPr id="28" name="Straight Connector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Straight Connector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Isosceles Triangle 9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West End Stakeholder Meeting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September 17, 2017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89151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Review of Last Meeting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Establishing Ground Rules</a:t>
            </a:r>
          </a:p>
          <a:p>
            <a:r>
              <a:rPr lang="en-US" dirty="0" smtClean="0"/>
              <a:t>SBD or CID?</a:t>
            </a:r>
          </a:p>
          <a:p>
            <a:r>
              <a:rPr lang="en-US" dirty="0" smtClean="0"/>
              <a:t>Community Outreach Strategy</a:t>
            </a:r>
          </a:p>
          <a:p>
            <a:r>
              <a:rPr lang="en-US" dirty="0" smtClean="0"/>
              <a:t>Expanding Stakeholder Group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64023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This Meeting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SBD or CID?</a:t>
            </a:r>
          </a:p>
          <a:p>
            <a:r>
              <a:rPr lang="en-US" dirty="0" smtClean="0"/>
              <a:t>What’s Next?</a:t>
            </a:r>
          </a:p>
          <a:p>
            <a:pPr lvl="1"/>
            <a:r>
              <a:rPr lang="en-US" dirty="0" smtClean="0"/>
              <a:t>Confirming Boundaries</a:t>
            </a:r>
          </a:p>
          <a:p>
            <a:pPr lvl="1"/>
            <a:r>
              <a:rPr lang="en-US" dirty="0" smtClean="0"/>
              <a:t>District Services</a:t>
            </a:r>
          </a:p>
          <a:p>
            <a:pPr lvl="1"/>
            <a:r>
              <a:rPr lang="en-US" dirty="0" smtClean="0"/>
              <a:t>Community Engagement </a:t>
            </a:r>
          </a:p>
        </p:txBody>
      </p:sp>
    </p:spTree>
    <p:extLst>
      <p:ext uri="{BB962C8B-B14F-4D97-AF65-F5344CB8AC3E}">
        <p14:creationId xmlns:p14="http://schemas.microsoft.com/office/powerpoint/2010/main" val="11177982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SBD or CID?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82445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Type of District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275B3A-5A27-4447-A196-896CF6039274}" type="slidenum">
              <a:rPr lang="en-US" smtClean="0">
                <a:solidFill>
                  <a:srgbClr val="534949"/>
                </a:solidFill>
              </a:rPr>
              <a:pPr/>
              <a:t>5</a:t>
            </a:fld>
            <a:endParaRPr lang="en-US">
              <a:solidFill>
                <a:srgbClr val="534949"/>
              </a:solidFill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1397977" y="2438400"/>
            <a:ext cx="1981200" cy="1600200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prstClr val="white"/>
                </a:solidFill>
              </a:rPr>
              <a:t>CID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38800" y="2464777"/>
            <a:ext cx="1981200" cy="1600200"/>
          </a:xfrm>
          <a:prstGeom prst="roundRect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prstClr val="white"/>
                </a:solidFill>
              </a:rPr>
              <a:t>SBD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28600" y="4495800"/>
            <a:ext cx="8610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prstClr val="black"/>
                </a:solidFill>
              </a:rPr>
              <a:t>WHICH TYPE OF DISTRICT IS BEST FOR YOUR NEIGHBORHOOD?</a:t>
            </a:r>
          </a:p>
        </p:txBody>
      </p:sp>
    </p:spTree>
    <p:extLst>
      <p:ext uri="{BB962C8B-B14F-4D97-AF65-F5344CB8AC3E}">
        <p14:creationId xmlns:p14="http://schemas.microsoft.com/office/powerpoint/2010/main" val="23704433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CID versus sbd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CID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r>
              <a:rPr lang="en-US" dirty="0" smtClean="0"/>
              <a:t>SBD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275B3A-5A27-4447-A196-896CF6039274}" type="slidenum">
              <a:rPr lang="en-US" smtClean="0">
                <a:solidFill>
                  <a:srgbClr val="534949"/>
                </a:solidFill>
              </a:rPr>
              <a:pPr/>
              <a:t>6</a:t>
            </a:fld>
            <a:endParaRPr lang="en-US">
              <a:solidFill>
                <a:srgbClr val="534949"/>
              </a:solidFill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quarter" idx="2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Can be organized as a non-profit or political subdivision.</a:t>
            </a:r>
          </a:p>
          <a:p>
            <a:r>
              <a:rPr lang="en-US" dirty="0" smtClean="0"/>
              <a:t>Created through a petition process.</a:t>
            </a:r>
          </a:p>
          <a:p>
            <a:r>
              <a:rPr lang="en-US" dirty="0" smtClean="0"/>
              <a:t>Can levy both sales/use taxes as well as special assessments.</a:t>
            </a:r>
          </a:p>
          <a:p>
            <a:r>
              <a:rPr lang="en-US" dirty="0" smtClean="0"/>
              <a:t>Minimum of 3 board members.</a:t>
            </a:r>
          </a:p>
          <a:p>
            <a:r>
              <a:rPr lang="en-US" dirty="0" smtClean="0"/>
              <a:t>Hancock Amendment does not apply.</a:t>
            </a:r>
          </a:p>
          <a:p>
            <a:r>
              <a:rPr lang="en-US" dirty="0" smtClean="0"/>
              <a:t>Use of funding very flexible.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Is organized as a political subdivision.</a:t>
            </a:r>
          </a:p>
          <a:p>
            <a:r>
              <a:rPr lang="en-US" dirty="0" smtClean="0"/>
              <a:t>Created through a public election.</a:t>
            </a:r>
          </a:p>
          <a:p>
            <a:r>
              <a:rPr lang="en-US" dirty="0" smtClean="0"/>
              <a:t>Can levy a property tax.</a:t>
            </a:r>
          </a:p>
          <a:p>
            <a:r>
              <a:rPr lang="en-US" dirty="0" smtClean="0"/>
              <a:t>Mandatory 7 board members.</a:t>
            </a:r>
          </a:p>
          <a:p>
            <a:r>
              <a:rPr lang="en-US" dirty="0" smtClean="0"/>
              <a:t>Hancock Amendment does apply.</a:t>
            </a:r>
          </a:p>
          <a:p>
            <a:r>
              <a:rPr lang="en-US" dirty="0" smtClean="0"/>
              <a:t>Use of funding very restrictive.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49243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What’s Next?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275B3A-5A27-4447-A196-896CF6039274}" type="slidenum">
              <a:rPr lang="en-US" smtClean="0">
                <a:solidFill>
                  <a:srgbClr val="534949"/>
                </a:solidFill>
              </a:rPr>
              <a:pPr/>
              <a:t>7</a:t>
            </a:fld>
            <a:endParaRPr lang="en-US">
              <a:solidFill>
                <a:srgbClr val="534949"/>
              </a:solidFill>
            </a:endParaRPr>
          </a:p>
        </p:txBody>
      </p:sp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6187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0924" y="8467"/>
            <a:ext cx="8229600" cy="762000"/>
          </a:xfrm>
        </p:spPr>
        <p:txBody>
          <a:bodyPr/>
          <a:lstStyle/>
          <a:p>
            <a:pPr algn="ctr"/>
            <a:r>
              <a:rPr lang="en-US" dirty="0" smtClean="0"/>
              <a:t>Proposed Boundary</a:t>
            </a:r>
            <a:endParaRPr lang="en-US" dirty="0"/>
          </a:p>
        </p:txBody>
      </p:sp>
      <p:pic>
        <p:nvPicPr>
          <p:cNvPr id="1026" name="Picture 2" descr="G:\Interns\Special Projects\West End Special Taxing District\West End SBD 5-16-17\districtsNearWestEnd30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838200"/>
            <a:ext cx="7455048" cy="5760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Freeform 2"/>
          <p:cNvSpPr/>
          <p:nvPr/>
        </p:nvSpPr>
        <p:spPr>
          <a:xfrm>
            <a:off x="5249333" y="4792133"/>
            <a:ext cx="3064934" cy="1806787"/>
          </a:xfrm>
          <a:custGeom>
            <a:avLst/>
            <a:gdLst>
              <a:gd name="connsiteX0" fmla="*/ 0 w 3064934"/>
              <a:gd name="connsiteY0" fmla="*/ 1794934 h 1845734"/>
              <a:gd name="connsiteX1" fmla="*/ 245534 w 3064934"/>
              <a:gd name="connsiteY1" fmla="*/ 0 h 1845734"/>
              <a:gd name="connsiteX2" fmla="*/ 2692400 w 3064934"/>
              <a:gd name="connsiteY2" fmla="*/ 338667 h 1845734"/>
              <a:gd name="connsiteX3" fmla="*/ 3064934 w 3064934"/>
              <a:gd name="connsiteY3" fmla="*/ 465667 h 1845734"/>
              <a:gd name="connsiteX4" fmla="*/ 3048000 w 3064934"/>
              <a:gd name="connsiteY4" fmla="*/ 1845734 h 1845734"/>
              <a:gd name="connsiteX5" fmla="*/ 0 w 3064934"/>
              <a:gd name="connsiteY5" fmla="*/ 1794934 h 18457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064934" h="1845734">
                <a:moveTo>
                  <a:pt x="0" y="1794934"/>
                </a:moveTo>
                <a:lnTo>
                  <a:pt x="245534" y="0"/>
                </a:lnTo>
                <a:lnTo>
                  <a:pt x="2692400" y="338667"/>
                </a:lnTo>
                <a:lnTo>
                  <a:pt x="3064934" y="465667"/>
                </a:lnTo>
                <a:lnTo>
                  <a:pt x="3048000" y="1845734"/>
                </a:lnTo>
                <a:lnTo>
                  <a:pt x="0" y="1794934"/>
                </a:lnTo>
                <a:close/>
              </a:path>
            </a:pathLst>
          </a:custGeom>
          <a:solidFill>
            <a:srgbClr val="727CA3">
              <a:alpha val="5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46259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Proposed District Revenue</a:t>
            </a:r>
            <a:endParaRPr lang="en-US" dirty="0"/>
          </a:p>
        </p:txBody>
      </p:sp>
      <p:pic>
        <p:nvPicPr>
          <p:cNvPr id="2050" name="Picture 2" descr="G:\Interns\Special Projects\West End Special Taxing District\westEndSBDwithRevenu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1219200"/>
            <a:ext cx="6390043" cy="4937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882599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District Boundary Requirements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3/27/2015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2C7573-8310-4B0B-8456-B035D9302F2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proposed district’s boundary must be contiguous. </a:t>
            </a:r>
          </a:p>
          <a:p>
            <a:r>
              <a:rPr lang="en-US" dirty="0" smtClean="0"/>
              <a:t>Individual parcel boundaries are assumed to run from the center line of the street to the center line of the alley (if there’s an alley).</a:t>
            </a:r>
          </a:p>
          <a:p>
            <a:r>
              <a:rPr lang="en-US" dirty="0" smtClean="0"/>
              <a:t>The proposed boundary must be included in the ordinance that creates the district and is usually in the form of a meets and bounds survey (there will be a cost associated with this).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5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Can Drive Your Border?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3/27/2015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2C7573-8310-4B0B-8456-B035D9302F2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828800"/>
            <a:ext cx="8229600" cy="4525963"/>
          </a:xfrm>
        </p:spPr>
        <p:txBody>
          <a:bodyPr/>
          <a:lstStyle/>
          <a:p>
            <a:pPr>
              <a:spcBef>
                <a:spcPts val="500"/>
              </a:spcBef>
            </a:pPr>
            <a:r>
              <a:rPr lang="en-US" dirty="0" smtClean="0"/>
              <a:t>Common Area Identity</a:t>
            </a:r>
          </a:p>
          <a:p>
            <a:pPr>
              <a:spcBef>
                <a:spcPts val="500"/>
              </a:spcBef>
            </a:pPr>
            <a:endParaRPr lang="en-US" dirty="0" smtClean="0"/>
          </a:p>
          <a:p>
            <a:pPr>
              <a:spcBef>
                <a:spcPts val="500"/>
              </a:spcBef>
            </a:pPr>
            <a:r>
              <a:rPr lang="en-US" dirty="0" smtClean="0"/>
              <a:t>Community/Social Impact</a:t>
            </a:r>
          </a:p>
          <a:p>
            <a:pPr>
              <a:spcBef>
                <a:spcPts val="500"/>
              </a:spcBef>
            </a:pPr>
            <a:endParaRPr lang="en-US" dirty="0" smtClean="0"/>
          </a:p>
          <a:p>
            <a:pPr>
              <a:spcBef>
                <a:spcPts val="500"/>
              </a:spcBef>
            </a:pPr>
            <a:r>
              <a:rPr lang="en-US" dirty="0" smtClean="0"/>
              <a:t>Economy of Scale/Budget</a:t>
            </a:r>
          </a:p>
          <a:p>
            <a:pPr>
              <a:spcBef>
                <a:spcPts val="500"/>
              </a:spcBef>
            </a:pPr>
            <a:endParaRPr lang="en-US" dirty="0" smtClean="0"/>
          </a:p>
          <a:p>
            <a:pPr>
              <a:spcBef>
                <a:spcPts val="500"/>
              </a:spcBef>
            </a:pPr>
            <a:r>
              <a:rPr lang="en-US" dirty="0" smtClean="0"/>
              <a:t>Political Opportunities/Challenges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0998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066800"/>
            <a:ext cx="8436404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Enright/ Arlington CID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73824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East Loop CID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1600200"/>
            <a:ext cx="2514600" cy="4525963"/>
          </a:xfrm>
        </p:spPr>
        <p:txBody>
          <a:bodyPr>
            <a:normAutofit/>
          </a:bodyPr>
          <a:lstStyle/>
          <a:p>
            <a:r>
              <a:rPr lang="en-US" sz="2000" dirty="0" smtClean="0"/>
              <a:t>Located between Washington Blvd and south of the interception of Olive and </a:t>
            </a:r>
            <a:r>
              <a:rPr lang="en-US" sz="2000" dirty="0" err="1" smtClean="0"/>
              <a:t>Skinker</a:t>
            </a:r>
            <a:r>
              <a:rPr lang="en-US" sz="2000" dirty="0" smtClean="0"/>
              <a:t> Blvd</a:t>
            </a:r>
          </a:p>
          <a:p>
            <a:pPr marL="0" indent="0">
              <a:buNone/>
            </a:pPr>
            <a:endParaRPr lang="en-US" sz="2000" dirty="0" smtClean="0"/>
          </a:p>
          <a:p>
            <a:r>
              <a:rPr lang="en-US" sz="2000" dirty="0" smtClean="0"/>
              <a:t>$450,00 operating budget</a:t>
            </a:r>
            <a:endParaRPr lang="en-US" sz="2000" dirty="0"/>
          </a:p>
        </p:txBody>
      </p:sp>
      <p:pic>
        <p:nvPicPr>
          <p:cNvPr id="5122" name="Picture 2" descr="C:\Users\roystons\AppData\Local\Microsoft\Windows\Temporary Internet Files\Content.Outlook\DI3M4PH8\east_loop_ci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42"/>
          <a:stretch/>
        </p:blipFill>
        <p:spPr bwMode="auto">
          <a:xfrm>
            <a:off x="3000375" y="1524000"/>
            <a:ext cx="5916706" cy="4067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141030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DeBaliviere Place SBD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250"/>
          <a:stretch/>
        </p:blipFill>
        <p:spPr>
          <a:xfrm>
            <a:off x="152400" y="1600200"/>
            <a:ext cx="5916707" cy="4057650"/>
          </a:xfrm>
        </p:spPr>
      </p:pic>
      <p:sp>
        <p:nvSpPr>
          <p:cNvPr id="3" name="Content Placeholder 2"/>
          <p:cNvSpPr>
            <a:spLocks noGrp="1"/>
          </p:cNvSpPr>
          <p:nvPr>
            <p:ph sz="quarter" idx="2"/>
          </p:nvPr>
        </p:nvSpPr>
        <p:spPr>
          <a:xfrm>
            <a:off x="6172200" y="2133600"/>
            <a:ext cx="2590800" cy="2620963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/>
              <a:t>Located just north of Forest Park between Union and DeBaliviere</a:t>
            </a:r>
          </a:p>
          <a:p>
            <a:r>
              <a:rPr lang="en-US" dirty="0" smtClean="0"/>
              <a:t>Annual Operating Budget of $309,000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690277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District Services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222026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DISTRICT SERVICES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800" y="1600200"/>
            <a:ext cx="2143125" cy="2143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321"/>
          <a:stretch/>
        </p:blipFill>
        <p:spPr bwMode="auto">
          <a:xfrm>
            <a:off x="6095999" y="5199184"/>
            <a:ext cx="2828925" cy="14683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399" y="4953000"/>
            <a:ext cx="2286000" cy="1714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0137" y="1600200"/>
            <a:ext cx="2628900" cy="1743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399" y="1600200"/>
            <a:ext cx="2619375" cy="1743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3942" y="4733925"/>
            <a:ext cx="2362200" cy="1933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28600" y="3962400"/>
            <a:ext cx="86963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WHAT TYPE OF SERVICES WILL OUR DISTRICT PROVIDE?</a:t>
            </a: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275B3A-5A27-4447-A196-896CF6039274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645820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What are the other SBDs and CIDs doing?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b="1" dirty="0" smtClean="0"/>
              <a:t>East Loop, New CID (Newly Established)</a:t>
            </a:r>
          </a:p>
          <a:p>
            <a:pPr lvl="1"/>
            <a:r>
              <a:rPr lang="en-US" sz="2400" dirty="0" smtClean="0"/>
              <a:t>$450,000 annual budget</a:t>
            </a:r>
          </a:p>
          <a:p>
            <a:r>
              <a:rPr lang="en-US" sz="2400" b="1" dirty="0"/>
              <a:t>Euclid North </a:t>
            </a:r>
            <a:r>
              <a:rPr lang="en-US" sz="2400" b="1" dirty="0" smtClean="0"/>
              <a:t>CID</a:t>
            </a:r>
          </a:p>
          <a:p>
            <a:pPr lvl="1"/>
            <a:r>
              <a:rPr lang="en-US" sz="2400" smtClean="0"/>
              <a:t>$</a:t>
            </a:r>
            <a:r>
              <a:rPr lang="en-US" sz="2400" smtClean="0"/>
              <a:t>800,000 </a:t>
            </a:r>
            <a:r>
              <a:rPr lang="en-US" sz="2400" dirty="0" smtClean="0"/>
              <a:t>annual budget</a:t>
            </a:r>
            <a:endParaRPr lang="en-US" sz="2400" dirty="0"/>
          </a:p>
          <a:p>
            <a:r>
              <a:rPr lang="en-US" sz="2400" b="1" dirty="0"/>
              <a:t>Euclid South </a:t>
            </a:r>
            <a:r>
              <a:rPr lang="en-US" sz="2400" b="1" dirty="0" smtClean="0"/>
              <a:t>CID</a:t>
            </a:r>
          </a:p>
          <a:p>
            <a:pPr lvl="1"/>
            <a:r>
              <a:rPr lang="en-US" sz="2400" dirty="0" smtClean="0"/>
              <a:t>$348,000 annual budget</a:t>
            </a:r>
            <a:endParaRPr lang="en-US" sz="2400" dirty="0"/>
          </a:p>
          <a:p>
            <a:pPr marL="0" indent="0">
              <a:buNone/>
            </a:pP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545881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76200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Euclid South Cid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605481" y="1121653"/>
            <a:ext cx="8305800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en-US" dirty="0" smtClean="0"/>
              <a:t>Beautification</a:t>
            </a:r>
          </a:p>
          <a:p>
            <a:pPr marL="742950" lvl="1" indent="-285750" fontAlgn="base">
              <a:buFont typeface="Arial" panose="020B0604020202020204" pitchFamily="34" charset="0"/>
              <a:buChar char="•"/>
            </a:pPr>
            <a:r>
              <a:rPr lang="en-US" dirty="0" smtClean="0"/>
              <a:t>twice </a:t>
            </a:r>
            <a:r>
              <a:rPr lang="en-US" dirty="0"/>
              <a:t>weekly care and watering of the District’s planters and </a:t>
            </a:r>
            <a:r>
              <a:rPr lang="en-US" dirty="0" smtClean="0"/>
              <a:t>trees. The </a:t>
            </a:r>
            <a:r>
              <a:rPr lang="en-US" dirty="0"/>
              <a:t>maintenance includes a matching schedule for regular cleaning of the sidewalk and streets, emptying curbside trash containers, plus upkeep of the street furniture and lighting</a:t>
            </a:r>
            <a:r>
              <a:rPr lang="en-US" dirty="0" smtClean="0"/>
              <a:t>.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en-US" dirty="0" smtClean="0"/>
              <a:t>Marketing</a:t>
            </a:r>
          </a:p>
          <a:p>
            <a:pPr marL="742950" lvl="1" indent="-285750" fontAlgn="base">
              <a:buFont typeface="Arial" panose="020B0604020202020204" pitchFamily="34" charset="0"/>
              <a:buChar char="•"/>
            </a:pPr>
            <a:r>
              <a:rPr lang="en-US" dirty="0"/>
              <a:t>The CID launched phase one of its marketing and communication strategy by activating a social media campaign with the creation of </a:t>
            </a:r>
            <a:r>
              <a:rPr lang="en-US" dirty="0" smtClean="0"/>
              <a:t>CWE Live </a:t>
            </a:r>
            <a:r>
              <a:rPr lang="en-US" dirty="0"/>
              <a:t>Twitter, Instagram and Facebook accounts. </a:t>
            </a:r>
            <a:endParaRPr lang="en-US" dirty="0" smtClean="0"/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en-US" dirty="0" smtClean="0"/>
              <a:t>Public Safety</a:t>
            </a:r>
          </a:p>
          <a:p>
            <a:pPr marL="742950" lvl="1" indent="-285750" fontAlgn="base">
              <a:buFont typeface="Arial" panose="020B0604020202020204" pitchFamily="34" charset="0"/>
              <a:buChar char="•"/>
            </a:pPr>
            <a:r>
              <a:rPr lang="en-US" dirty="0"/>
              <a:t>The Euclid South CID established the Guide Program in February 2016.  These well-trained officers work in conjunction with off-duty police officers contracted by the CWE South Special Business District. </a:t>
            </a:r>
            <a:endParaRPr lang="en-US" dirty="0" smtClean="0"/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en-US" dirty="0" smtClean="0"/>
              <a:t>Infrastructure</a:t>
            </a:r>
          </a:p>
          <a:p>
            <a:pPr marL="742950" lvl="1" indent="-285750" fontAlgn="base">
              <a:buFont typeface="Arial" panose="020B0604020202020204" pitchFamily="34" charset="0"/>
              <a:buChar char="•"/>
            </a:pPr>
            <a:r>
              <a:rPr lang="en-US" dirty="0"/>
              <a:t>The $7M Euclid Streetscape Project is a multi-phased plan to thoroughly upgrade the public realm along Euclid, Lindell Boulevard to Forest Park Avenue. All new sidewalks, pedestrian streetlights, and trees will provide a stronger sense of place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8886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</p:spPr>
        <p:txBody>
          <a:bodyPr/>
          <a:lstStyle/>
          <a:p>
            <a:r>
              <a:rPr lang="en-US" dirty="0" smtClean="0"/>
              <a:t>Cathedral Square SBD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Beautification</a:t>
            </a:r>
          </a:p>
          <a:p>
            <a:pPr lvl="1"/>
            <a:r>
              <a:rPr lang="en-US" dirty="0"/>
              <a:t>In cooperation with Gateway Greening the garden at Maryland and Boyle was improved thanks to several members of the CSSBD. Through a grant with Gateway Greening </a:t>
            </a:r>
            <a:r>
              <a:rPr lang="en-US" dirty="0" smtClean="0"/>
              <a:t>the SBD was able to </a:t>
            </a:r>
            <a:r>
              <a:rPr lang="en-US" dirty="0"/>
              <a:t>spruce up the overgrown garden.</a:t>
            </a:r>
            <a:endParaRPr lang="en-US" dirty="0" smtClean="0"/>
          </a:p>
          <a:p>
            <a:r>
              <a:rPr lang="en-US" dirty="0" smtClean="0"/>
              <a:t>Public Safety</a:t>
            </a:r>
          </a:p>
          <a:p>
            <a:pPr lvl="1"/>
            <a:r>
              <a:rPr lang="en-US" dirty="0"/>
              <a:t>Residents along Newstead noticed that north-bound traffic was moving way too fast. </a:t>
            </a:r>
            <a:r>
              <a:rPr lang="en-US" dirty="0" smtClean="0"/>
              <a:t>SBD installed roundabouts on Waterman and Lake to slow traffic.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717004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Off-Duty Police Patrols</a:t>
            </a:r>
          </a:p>
          <a:p>
            <a:pPr lvl="1"/>
            <a:r>
              <a:rPr lang="en-US" dirty="0" smtClean="0"/>
              <a:t>$55 per hour per officer (bike)</a:t>
            </a:r>
          </a:p>
          <a:p>
            <a:pPr lvl="1"/>
            <a:r>
              <a:rPr lang="en-US" dirty="0" smtClean="0"/>
              <a:t>$55 per hour per officer plus fuel fee (car)</a:t>
            </a:r>
          </a:p>
          <a:p>
            <a:r>
              <a:rPr lang="en-US" dirty="0" smtClean="0"/>
              <a:t>Security Cameras</a:t>
            </a:r>
          </a:p>
          <a:p>
            <a:pPr lvl="1"/>
            <a:r>
              <a:rPr lang="en-US" dirty="0" smtClean="0"/>
              <a:t>Purchase and installation can cost between $1,500-$4,000 per camera</a:t>
            </a:r>
          </a:p>
          <a:p>
            <a:r>
              <a:rPr lang="en-US" dirty="0" smtClean="0"/>
              <a:t>Traffic Calming</a:t>
            </a:r>
          </a:p>
          <a:p>
            <a:pPr lvl="1"/>
            <a:r>
              <a:rPr lang="en-US" dirty="0" smtClean="0"/>
              <a:t>Speed bumps $3K-$5K installed by city</a:t>
            </a:r>
          </a:p>
          <a:p>
            <a:pPr lvl="1"/>
            <a:r>
              <a:rPr lang="en-US" dirty="0" smtClean="0"/>
              <a:t>Curb bump-outs $10k-$30K</a:t>
            </a:r>
          </a:p>
          <a:p>
            <a:r>
              <a:rPr lang="en-US" dirty="0" smtClean="0"/>
              <a:t>Litter Pick Up/Beautification</a:t>
            </a:r>
          </a:p>
          <a:p>
            <a:pPr lvl="1"/>
            <a:r>
              <a:rPr lang="en-US" dirty="0" smtClean="0"/>
              <a:t>Cost varies according to scope of work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275B3A-5A27-4447-A196-896CF6039274}" type="slidenum">
              <a:rPr lang="en-US" smtClean="0"/>
              <a:t>20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DISTRICT SERVICES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818524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 smtClean="0"/>
              <a:t>How will you determine what type of services that your district will provide?</a:t>
            </a:r>
          </a:p>
          <a:p>
            <a:pPr lvl="1"/>
            <a:r>
              <a:rPr lang="en-US" sz="2900" dirty="0" smtClean="0"/>
              <a:t>Budget should address needs highlighted in the petition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275B3A-5A27-4447-A196-896CF6039274}" type="slidenum">
              <a:rPr lang="en-US" smtClean="0"/>
              <a:t>21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DISTRICT SERVICES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219962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Community Engagement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74506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Community Engagement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Finding additional stakeholder</a:t>
            </a:r>
          </a:p>
          <a:p>
            <a:pPr lvl="1"/>
            <a:r>
              <a:rPr lang="en-US" dirty="0" smtClean="0"/>
              <a:t>Need a representative from each block</a:t>
            </a:r>
          </a:p>
          <a:p>
            <a:pPr lvl="1"/>
            <a:r>
              <a:rPr lang="en-US" dirty="0" smtClean="0"/>
              <a:t>Where are we on this effort?</a:t>
            </a:r>
          </a:p>
          <a:p>
            <a:r>
              <a:rPr lang="en-US" dirty="0" smtClean="0"/>
              <a:t>Engaging the larger community</a:t>
            </a:r>
          </a:p>
          <a:p>
            <a:pPr lvl="1"/>
            <a:r>
              <a:rPr lang="en-US" dirty="0" smtClean="0"/>
              <a:t>Collecting feedback</a:t>
            </a:r>
          </a:p>
          <a:p>
            <a:pPr lvl="2"/>
            <a:r>
              <a:rPr lang="en-US" dirty="0" smtClean="0"/>
              <a:t>Surveys</a:t>
            </a:r>
          </a:p>
          <a:p>
            <a:pPr lvl="2"/>
            <a:r>
              <a:rPr lang="en-US" dirty="0" smtClean="0"/>
              <a:t>Community Meetings</a:t>
            </a:r>
          </a:p>
          <a:p>
            <a:pPr lvl="3"/>
            <a:r>
              <a:rPr lang="en-US" dirty="0" smtClean="0"/>
              <a:t>Monthly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949994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gin">
  <a:themeElements>
    <a:clrScheme name="Origin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Origin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rigin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381</TotalTime>
  <Words>609</Words>
  <Application>Microsoft Office PowerPoint</Application>
  <PresentationFormat>On-screen Show (4:3)</PresentationFormat>
  <Paragraphs>115</Paragraphs>
  <Slides>23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Origin</vt:lpstr>
      <vt:lpstr>West End Stakeholder Meeting</vt:lpstr>
      <vt:lpstr>Review of Last Meeting</vt:lpstr>
      <vt:lpstr>This Meeting</vt:lpstr>
      <vt:lpstr>SBD or CID?</vt:lpstr>
      <vt:lpstr>Type of District</vt:lpstr>
      <vt:lpstr>CID versus sbd</vt:lpstr>
      <vt:lpstr>What’s Next?</vt:lpstr>
      <vt:lpstr>Proposed Boundary</vt:lpstr>
      <vt:lpstr>Proposed District Revenue</vt:lpstr>
      <vt:lpstr>District Boundary Requirements</vt:lpstr>
      <vt:lpstr>What Can Drive Your Border?</vt:lpstr>
      <vt:lpstr>Enright/ Arlington CID</vt:lpstr>
      <vt:lpstr>East Loop CID</vt:lpstr>
      <vt:lpstr>DeBaliviere Place SBD</vt:lpstr>
      <vt:lpstr>District Services</vt:lpstr>
      <vt:lpstr>DISTRICT SERVICES</vt:lpstr>
      <vt:lpstr>What are the other SBDs and CIDs doing?</vt:lpstr>
      <vt:lpstr>Euclid South Cid</vt:lpstr>
      <vt:lpstr>Cathedral Square SBD</vt:lpstr>
      <vt:lpstr>DISTRICT SERVICES</vt:lpstr>
      <vt:lpstr>DISTRICT SERVICES</vt:lpstr>
      <vt:lpstr>Community Engagement</vt:lpstr>
      <vt:lpstr>Community Engagement</vt:lpstr>
    </vt:vector>
  </TitlesOfParts>
  <Company>Washington University School of Medicine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West End Stakeholder Meeting</dc:title>
  <dc:creator>WUSM User</dc:creator>
  <cp:lastModifiedBy>Phillips, Brian</cp:lastModifiedBy>
  <cp:revision>19</cp:revision>
  <dcterms:created xsi:type="dcterms:W3CDTF">2017-09-14T19:37:37Z</dcterms:created>
  <dcterms:modified xsi:type="dcterms:W3CDTF">2017-09-19T14:35:57Z</dcterms:modified>
</cp:coreProperties>
</file>