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3" r:id="rId5"/>
    <p:sldId id="257" r:id="rId6"/>
    <p:sldId id="260" r:id="rId7"/>
    <p:sldId id="262" r:id="rId8"/>
    <p:sldId id="261" r:id="rId9"/>
    <p:sldId id="264" r:id="rId10"/>
    <p:sldId id="265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FB5E75-4376-4667-87FD-B28BCD38B920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93679AE-D95A-40DA-88EC-67D66930AADB}">
      <dgm:prSet phldrT="[Text]"/>
      <dgm:spPr/>
      <dgm:t>
        <a:bodyPr/>
        <a:lstStyle/>
        <a:p>
          <a:r>
            <a:rPr lang="en-US" dirty="0" smtClean="0"/>
            <a:t>Creation of nonprofit corporation </a:t>
          </a:r>
          <a:endParaRPr lang="en-US" dirty="0"/>
        </a:p>
      </dgm:t>
    </dgm:pt>
    <dgm:pt modelId="{ACDD79F7-04D8-4520-9FFD-F0744E459FC9}" type="parTrans" cxnId="{67739AC0-3BBD-4F09-884B-F7B5B567F663}">
      <dgm:prSet/>
      <dgm:spPr/>
      <dgm:t>
        <a:bodyPr/>
        <a:lstStyle/>
        <a:p>
          <a:endParaRPr lang="en-US"/>
        </a:p>
      </dgm:t>
    </dgm:pt>
    <dgm:pt modelId="{A9082DAF-B47D-41EC-A670-89633AF136BB}" type="sibTrans" cxnId="{67739AC0-3BBD-4F09-884B-F7B5B567F663}">
      <dgm:prSet/>
      <dgm:spPr/>
      <dgm:t>
        <a:bodyPr/>
        <a:lstStyle/>
        <a:p>
          <a:endParaRPr lang="en-US"/>
        </a:p>
      </dgm:t>
    </dgm:pt>
    <dgm:pt modelId="{02385A76-16A8-4321-B036-512F2A414886}">
      <dgm:prSet phldrT="[Text]" custT="1"/>
      <dgm:spPr/>
      <dgm:t>
        <a:bodyPr/>
        <a:lstStyle/>
        <a:p>
          <a:r>
            <a:rPr lang="en-US" sz="1100" dirty="0" smtClean="0"/>
            <a:t>If the district is to be created as a nonprofit corporation, the corporation must be formed and in good standing prior to filing a petition for creation</a:t>
          </a:r>
          <a:r>
            <a:rPr lang="en-US" sz="1000" dirty="0" smtClean="0"/>
            <a:t>. </a:t>
          </a:r>
          <a:endParaRPr lang="en-US" sz="1000" dirty="0"/>
        </a:p>
      </dgm:t>
    </dgm:pt>
    <dgm:pt modelId="{697B8044-5BBC-4B07-BA20-C7F05FC638F0}" type="parTrans" cxnId="{B934F840-B889-4194-B329-ADD8D077A002}">
      <dgm:prSet/>
      <dgm:spPr/>
      <dgm:t>
        <a:bodyPr/>
        <a:lstStyle/>
        <a:p>
          <a:endParaRPr lang="en-US"/>
        </a:p>
      </dgm:t>
    </dgm:pt>
    <dgm:pt modelId="{F3DC8700-5F8A-47B4-BEBE-CD326DEC05EB}" type="sibTrans" cxnId="{B934F840-B889-4194-B329-ADD8D077A002}">
      <dgm:prSet/>
      <dgm:spPr/>
      <dgm:t>
        <a:bodyPr/>
        <a:lstStyle/>
        <a:p>
          <a:endParaRPr lang="en-US"/>
        </a:p>
      </dgm:t>
    </dgm:pt>
    <dgm:pt modelId="{808EB018-8D75-49AE-A7F7-1487ED154FE5}">
      <dgm:prSet phldrT="[Text]"/>
      <dgm:spPr/>
      <dgm:t>
        <a:bodyPr/>
        <a:lstStyle/>
        <a:p>
          <a:r>
            <a:rPr lang="en-US" dirty="0" smtClean="0"/>
            <a:t>Initial Petition</a:t>
          </a:r>
          <a:endParaRPr lang="en-US" dirty="0"/>
        </a:p>
      </dgm:t>
    </dgm:pt>
    <dgm:pt modelId="{B29D6C49-D0B3-4A3C-B8EE-AF33F4871EFA}" type="parTrans" cxnId="{F25E00D1-37F4-4668-AA84-AA366C8D9AF4}">
      <dgm:prSet/>
      <dgm:spPr/>
      <dgm:t>
        <a:bodyPr/>
        <a:lstStyle/>
        <a:p>
          <a:endParaRPr lang="en-US"/>
        </a:p>
      </dgm:t>
    </dgm:pt>
    <dgm:pt modelId="{1158E4FE-C39E-404B-86DC-9901D6B4A780}" type="sibTrans" cxnId="{F25E00D1-37F4-4668-AA84-AA366C8D9AF4}">
      <dgm:prSet/>
      <dgm:spPr/>
      <dgm:t>
        <a:bodyPr/>
        <a:lstStyle/>
        <a:p>
          <a:endParaRPr lang="en-US"/>
        </a:p>
      </dgm:t>
    </dgm:pt>
    <dgm:pt modelId="{2ED4F4AB-938B-4D57-BD36-CB05E716CB29}">
      <dgm:prSet phldrT="[Text]" custT="1"/>
      <dgm:spPr/>
      <dgm:t>
        <a:bodyPr/>
        <a:lstStyle/>
        <a:p>
          <a:r>
            <a:rPr lang="en-US" sz="1100" dirty="0" smtClean="0"/>
            <a:t>Creation by ordinance of the governing body upon petition signed by: </a:t>
          </a:r>
          <a:endParaRPr lang="en-US" sz="1100" dirty="0"/>
        </a:p>
      </dgm:t>
    </dgm:pt>
    <dgm:pt modelId="{347698D1-278A-451F-B133-A4446C6E300D}" type="parTrans" cxnId="{4EE9445B-FC1C-4C8B-AE54-056D176F6E0C}">
      <dgm:prSet/>
      <dgm:spPr/>
      <dgm:t>
        <a:bodyPr/>
        <a:lstStyle/>
        <a:p>
          <a:endParaRPr lang="en-US"/>
        </a:p>
      </dgm:t>
    </dgm:pt>
    <dgm:pt modelId="{B6A18DC4-F80E-4101-A079-C775D718C8FD}" type="sibTrans" cxnId="{4EE9445B-FC1C-4C8B-AE54-056D176F6E0C}">
      <dgm:prSet/>
      <dgm:spPr/>
      <dgm:t>
        <a:bodyPr/>
        <a:lstStyle/>
        <a:p>
          <a:endParaRPr lang="en-US"/>
        </a:p>
      </dgm:t>
    </dgm:pt>
    <dgm:pt modelId="{43F8D984-9C20-4872-A8F1-E6BC83045CCD}">
      <dgm:prSet phldrT="[Text]" custT="1"/>
      <dgm:spPr/>
      <dgm:t>
        <a:bodyPr/>
        <a:lstStyle/>
        <a:p>
          <a:r>
            <a:rPr lang="en-US" sz="1100" dirty="0" smtClean="0"/>
            <a:t>Property owners collectively owning more than 50% of the assessed value of the real property within the proposed district; </a:t>
          </a:r>
          <a:r>
            <a:rPr lang="en-US" sz="1100" b="1" dirty="0" smtClean="0"/>
            <a:t>and</a:t>
          </a:r>
          <a:r>
            <a:rPr lang="en-US" sz="1100" dirty="0" smtClean="0"/>
            <a:t> more than 50% per capita of all owners of real property within the proposed district. </a:t>
          </a:r>
          <a:endParaRPr lang="en-US" sz="1100" dirty="0"/>
        </a:p>
      </dgm:t>
    </dgm:pt>
    <dgm:pt modelId="{6B38A33C-67D0-43F2-990E-7E5379463E19}" type="parTrans" cxnId="{59F19B39-F32A-4682-BC66-4FE6E44314A3}">
      <dgm:prSet/>
      <dgm:spPr/>
      <dgm:t>
        <a:bodyPr/>
        <a:lstStyle/>
        <a:p>
          <a:endParaRPr lang="en-US"/>
        </a:p>
      </dgm:t>
    </dgm:pt>
    <dgm:pt modelId="{A14E9A06-60E5-469B-A8F6-1183328B7027}" type="sibTrans" cxnId="{59F19B39-F32A-4682-BC66-4FE6E44314A3}">
      <dgm:prSet/>
      <dgm:spPr/>
      <dgm:t>
        <a:bodyPr/>
        <a:lstStyle/>
        <a:p>
          <a:endParaRPr lang="en-US"/>
        </a:p>
      </dgm:t>
    </dgm:pt>
    <dgm:pt modelId="{104F5C21-930D-4281-B480-1CB612DD4E88}">
      <dgm:prSet phldrT="[Text]"/>
      <dgm:spPr/>
      <dgm:t>
        <a:bodyPr/>
        <a:lstStyle/>
        <a:p>
          <a:r>
            <a:rPr lang="en-US" dirty="0" smtClean="0"/>
            <a:t>Verification of Petition</a:t>
          </a:r>
          <a:endParaRPr lang="en-US" dirty="0"/>
        </a:p>
      </dgm:t>
    </dgm:pt>
    <dgm:pt modelId="{7DCCEADB-526D-4B8F-BE57-49ABD4E902B7}" type="parTrans" cxnId="{FD696058-BEF5-4AF4-9BFB-34A03FC8FF79}">
      <dgm:prSet/>
      <dgm:spPr/>
      <dgm:t>
        <a:bodyPr/>
        <a:lstStyle/>
        <a:p>
          <a:endParaRPr lang="en-US"/>
        </a:p>
      </dgm:t>
    </dgm:pt>
    <dgm:pt modelId="{9242C9B4-5559-4A5E-9297-3B695E49D867}" type="sibTrans" cxnId="{FD696058-BEF5-4AF4-9BFB-34A03FC8FF79}">
      <dgm:prSet/>
      <dgm:spPr/>
      <dgm:t>
        <a:bodyPr/>
        <a:lstStyle/>
        <a:p>
          <a:endParaRPr lang="en-US"/>
        </a:p>
      </dgm:t>
    </dgm:pt>
    <dgm:pt modelId="{5339E239-01C6-4D9E-91FF-6A3F234110C1}">
      <dgm:prSet phldrT="[Text]" custT="1"/>
      <dgm:spPr/>
      <dgm:t>
        <a:bodyPr/>
        <a:lstStyle/>
        <a:p>
          <a:r>
            <a:rPr lang="en-US" sz="1100" dirty="0" smtClean="0"/>
            <a:t>The municipal clerk must verify, within 90 days after filing, whether the petition meets the requirements of the Act. </a:t>
          </a:r>
          <a:endParaRPr lang="en-US" sz="1100" dirty="0"/>
        </a:p>
      </dgm:t>
    </dgm:pt>
    <dgm:pt modelId="{05A0E745-7A71-4AA4-8875-7FDFA945C545}" type="parTrans" cxnId="{DC3AFBB8-6068-47FD-81AC-86C2C2C7F4A3}">
      <dgm:prSet/>
      <dgm:spPr/>
      <dgm:t>
        <a:bodyPr/>
        <a:lstStyle/>
        <a:p>
          <a:endParaRPr lang="en-US"/>
        </a:p>
      </dgm:t>
    </dgm:pt>
    <dgm:pt modelId="{F16EFA79-8923-4339-9E2C-1CFB3793908B}" type="sibTrans" cxnId="{DC3AFBB8-6068-47FD-81AC-86C2C2C7F4A3}">
      <dgm:prSet/>
      <dgm:spPr/>
      <dgm:t>
        <a:bodyPr/>
        <a:lstStyle/>
        <a:p>
          <a:endParaRPr lang="en-US"/>
        </a:p>
      </dgm:t>
    </dgm:pt>
    <dgm:pt modelId="{4E78328D-82D4-463A-A512-41DE79971EEC}">
      <dgm:prSet/>
      <dgm:spPr/>
      <dgm:t>
        <a:bodyPr/>
        <a:lstStyle/>
        <a:p>
          <a:r>
            <a:rPr lang="en-US" dirty="0" smtClean="0"/>
            <a:t>Public Hearing</a:t>
          </a:r>
          <a:endParaRPr lang="en-US" dirty="0"/>
        </a:p>
      </dgm:t>
    </dgm:pt>
    <dgm:pt modelId="{06995DD1-B8A2-49F4-9591-2C57D3CD87BD}" type="parTrans" cxnId="{B446809A-986D-418E-8F58-ED94F15C79B4}">
      <dgm:prSet/>
      <dgm:spPr/>
      <dgm:t>
        <a:bodyPr/>
        <a:lstStyle/>
        <a:p>
          <a:endParaRPr lang="en-US"/>
        </a:p>
      </dgm:t>
    </dgm:pt>
    <dgm:pt modelId="{3E76568A-DB06-4EAF-967D-CA6A87EBB0CF}" type="sibTrans" cxnId="{B446809A-986D-418E-8F58-ED94F15C79B4}">
      <dgm:prSet/>
      <dgm:spPr/>
      <dgm:t>
        <a:bodyPr/>
        <a:lstStyle/>
        <a:p>
          <a:endParaRPr lang="en-US"/>
        </a:p>
      </dgm:t>
    </dgm:pt>
    <dgm:pt modelId="{B6E2E3A8-7C32-455E-9053-408F87F3745D}">
      <dgm:prSet custT="1"/>
      <dgm:spPr/>
      <dgm:t>
        <a:bodyPr/>
        <a:lstStyle/>
        <a:p>
          <a:r>
            <a:rPr lang="en-US" sz="1100" dirty="0" smtClean="0"/>
            <a:t>Hold a public hearing regarding the formation of the district</a:t>
          </a:r>
          <a:endParaRPr lang="en-US" sz="1100" dirty="0"/>
        </a:p>
      </dgm:t>
    </dgm:pt>
    <dgm:pt modelId="{BD3E32F7-1EE5-4017-9324-C1AFC6BBEFC2}" type="parTrans" cxnId="{56F8F90C-9B8F-46E2-BFD7-070B82F907B6}">
      <dgm:prSet/>
      <dgm:spPr/>
      <dgm:t>
        <a:bodyPr/>
        <a:lstStyle/>
        <a:p>
          <a:endParaRPr lang="en-US"/>
        </a:p>
      </dgm:t>
    </dgm:pt>
    <dgm:pt modelId="{99B33D78-F525-4CD9-A72F-B2B681E3B44F}" type="sibTrans" cxnId="{56F8F90C-9B8F-46E2-BFD7-070B82F907B6}">
      <dgm:prSet/>
      <dgm:spPr/>
      <dgm:t>
        <a:bodyPr/>
        <a:lstStyle/>
        <a:p>
          <a:endParaRPr lang="en-US"/>
        </a:p>
      </dgm:t>
    </dgm:pt>
    <dgm:pt modelId="{EAF05EF0-8B8A-4D29-B3D4-FA51DA9F5F30}">
      <dgm:prSet/>
      <dgm:spPr/>
      <dgm:t>
        <a:bodyPr/>
        <a:lstStyle/>
        <a:p>
          <a:r>
            <a:rPr lang="en-US" dirty="0" smtClean="0"/>
            <a:t>Establishment by ordinance</a:t>
          </a:r>
          <a:endParaRPr lang="en-US" dirty="0"/>
        </a:p>
      </dgm:t>
    </dgm:pt>
    <dgm:pt modelId="{977F2984-536B-4B86-896C-A7E5E4821867}" type="parTrans" cxnId="{F45198CE-F36D-4730-B40E-FB2C69DB1D71}">
      <dgm:prSet/>
      <dgm:spPr/>
      <dgm:t>
        <a:bodyPr/>
        <a:lstStyle/>
        <a:p>
          <a:endParaRPr lang="en-US"/>
        </a:p>
      </dgm:t>
    </dgm:pt>
    <dgm:pt modelId="{FFFC6508-2FD6-46D5-A707-549BD34AE1AF}" type="sibTrans" cxnId="{F45198CE-F36D-4730-B40E-FB2C69DB1D71}">
      <dgm:prSet/>
      <dgm:spPr/>
      <dgm:t>
        <a:bodyPr/>
        <a:lstStyle/>
        <a:p>
          <a:endParaRPr lang="en-US"/>
        </a:p>
      </dgm:t>
    </dgm:pt>
    <dgm:pt modelId="{C274E572-2FEE-4952-9A85-4C75324CABCB}">
      <dgm:prSet custT="1"/>
      <dgm:spPr/>
      <dgm:t>
        <a:bodyPr/>
        <a:lstStyle/>
        <a:p>
          <a:r>
            <a:rPr lang="en-US" sz="1100" dirty="0" smtClean="0"/>
            <a:t>Ordinance is established</a:t>
          </a:r>
          <a:endParaRPr lang="en-US" sz="1100" dirty="0"/>
        </a:p>
      </dgm:t>
    </dgm:pt>
    <dgm:pt modelId="{04C2CF94-F5E4-4C6C-B0C4-D936907E58F8}" type="parTrans" cxnId="{8595CDB8-D8BA-48F4-A13F-1D01B5795F70}">
      <dgm:prSet/>
      <dgm:spPr/>
      <dgm:t>
        <a:bodyPr/>
        <a:lstStyle/>
        <a:p>
          <a:endParaRPr lang="en-US"/>
        </a:p>
      </dgm:t>
    </dgm:pt>
    <dgm:pt modelId="{C0277851-16B1-4A9F-94CB-67384EFB58E2}" type="sibTrans" cxnId="{8595CDB8-D8BA-48F4-A13F-1D01B5795F70}">
      <dgm:prSet/>
      <dgm:spPr/>
      <dgm:t>
        <a:bodyPr/>
        <a:lstStyle/>
        <a:p>
          <a:endParaRPr lang="en-US"/>
        </a:p>
      </dgm:t>
    </dgm:pt>
    <dgm:pt modelId="{7E2A1EDA-CAAF-4ED1-B843-296D2C26524A}" type="pres">
      <dgm:prSet presAssocID="{58FB5E75-4376-4667-87FD-B28BCD38B92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41CBE0-3F0E-4DAD-BA74-3439BD1D416C}" type="pres">
      <dgm:prSet presAssocID="{193679AE-D95A-40DA-88EC-67D66930AADB}" presName="linNode" presStyleCnt="0"/>
      <dgm:spPr/>
    </dgm:pt>
    <dgm:pt modelId="{3C73B36F-A74E-43B6-BFA5-8DFD7856DAA0}" type="pres">
      <dgm:prSet presAssocID="{193679AE-D95A-40DA-88EC-67D66930AADB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541FEF-21AB-4D27-83FD-9B720111EC52}" type="pres">
      <dgm:prSet presAssocID="{193679AE-D95A-40DA-88EC-67D66930AADB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8A2A38-76FA-466D-BECB-3EEDEC876B48}" type="pres">
      <dgm:prSet presAssocID="{A9082DAF-B47D-41EC-A670-89633AF136BB}" presName="sp" presStyleCnt="0"/>
      <dgm:spPr/>
    </dgm:pt>
    <dgm:pt modelId="{09059920-D606-411C-8BD5-3D91916D640D}" type="pres">
      <dgm:prSet presAssocID="{808EB018-8D75-49AE-A7F7-1487ED154FE5}" presName="linNode" presStyleCnt="0"/>
      <dgm:spPr/>
    </dgm:pt>
    <dgm:pt modelId="{EBE65AED-A3DF-40D8-86D6-F7D82DDFE628}" type="pres">
      <dgm:prSet presAssocID="{808EB018-8D75-49AE-A7F7-1487ED154FE5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F84D47-14A6-46F2-857F-AA506DADA2DA}" type="pres">
      <dgm:prSet presAssocID="{808EB018-8D75-49AE-A7F7-1487ED154FE5}" presName="descendantText" presStyleLbl="alignAccFollowNode1" presStyleIdx="1" presStyleCnt="5" custScaleY="1342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DDFDD0-390E-4391-A080-95B5665D1018}" type="pres">
      <dgm:prSet presAssocID="{1158E4FE-C39E-404B-86DC-9901D6B4A780}" presName="sp" presStyleCnt="0"/>
      <dgm:spPr/>
    </dgm:pt>
    <dgm:pt modelId="{84F23F9D-2076-4126-AEA9-6A58E471F878}" type="pres">
      <dgm:prSet presAssocID="{104F5C21-930D-4281-B480-1CB612DD4E88}" presName="linNode" presStyleCnt="0"/>
      <dgm:spPr/>
    </dgm:pt>
    <dgm:pt modelId="{39D91A25-52B0-430C-85FB-0F8E62F945B1}" type="pres">
      <dgm:prSet presAssocID="{104F5C21-930D-4281-B480-1CB612DD4E88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5B6135-0F9F-47AA-BEB9-6D402CE1483E}" type="pres">
      <dgm:prSet presAssocID="{104F5C21-930D-4281-B480-1CB612DD4E88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265F43-0EF8-4C39-828F-36A0E15B7998}" type="pres">
      <dgm:prSet presAssocID="{9242C9B4-5559-4A5E-9297-3B695E49D867}" presName="sp" presStyleCnt="0"/>
      <dgm:spPr/>
    </dgm:pt>
    <dgm:pt modelId="{F807957A-4364-4CBB-8EC0-BDAF7F2F036D}" type="pres">
      <dgm:prSet presAssocID="{4E78328D-82D4-463A-A512-41DE79971EEC}" presName="linNode" presStyleCnt="0"/>
      <dgm:spPr/>
    </dgm:pt>
    <dgm:pt modelId="{D29E73A1-1F38-4C67-8B40-B970AF776A65}" type="pres">
      <dgm:prSet presAssocID="{4E78328D-82D4-463A-A512-41DE79971EEC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185E9-D3F2-4586-829A-C4AF88D9D49C}" type="pres">
      <dgm:prSet presAssocID="{4E78328D-82D4-463A-A512-41DE79971EEC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28B507-3E00-4EDE-8B05-11B597D14650}" type="pres">
      <dgm:prSet presAssocID="{3E76568A-DB06-4EAF-967D-CA6A87EBB0CF}" presName="sp" presStyleCnt="0"/>
      <dgm:spPr/>
    </dgm:pt>
    <dgm:pt modelId="{5B6DF419-4534-4BBD-85DA-83A167092C93}" type="pres">
      <dgm:prSet presAssocID="{EAF05EF0-8B8A-4D29-B3D4-FA51DA9F5F30}" presName="linNode" presStyleCnt="0"/>
      <dgm:spPr/>
    </dgm:pt>
    <dgm:pt modelId="{FB3B3683-03CA-4CAC-8390-05CFCDCF31FD}" type="pres">
      <dgm:prSet presAssocID="{EAF05EF0-8B8A-4D29-B3D4-FA51DA9F5F30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62B0C9-636F-4B8F-960B-6FFB92AD3470}" type="pres">
      <dgm:prSet presAssocID="{EAF05EF0-8B8A-4D29-B3D4-FA51DA9F5F30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95CDB8-D8BA-48F4-A13F-1D01B5795F70}" srcId="{EAF05EF0-8B8A-4D29-B3D4-FA51DA9F5F30}" destId="{C274E572-2FEE-4952-9A85-4C75324CABCB}" srcOrd="0" destOrd="0" parTransId="{04C2CF94-F5E4-4C6C-B0C4-D936907E58F8}" sibTransId="{C0277851-16B1-4A9F-94CB-67384EFB58E2}"/>
    <dgm:cxn modelId="{56F8F90C-9B8F-46E2-BFD7-070B82F907B6}" srcId="{4E78328D-82D4-463A-A512-41DE79971EEC}" destId="{B6E2E3A8-7C32-455E-9053-408F87F3745D}" srcOrd="0" destOrd="0" parTransId="{BD3E32F7-1EE5-4017-9324-C1AFC6BBEFC2}" sibTransId="{99B33D78-F525-4CD9-A72F-B2B681E3B44F}"/>
    <dgm:cxn modelId="{E6293D7F-4A40-4235-9057-9CFD98E676F0}" type="presOf" srcId="{EAF05EF0-8B8A-4D29-B3D4-FA51DA9F5F30}" destId="{FB3B3683-03CA-4CAC-8390-05CFCDCF31FD}" srcOrd="0" destOrd="0" presId="urn:microsoft.com/office/officeart/2005/8/layout/vList5"/>
    <dgm:cxn modelId="{B446809A-986D-418E-8F58-ED94F15C79B4}" srcId="{58FB5E75-4376-4667-87FD-B28BCD38B920}" destId="{4E78328D-82D4-463A-A512-41DE79971EEC}" srcOrd="3" destOrd="0" parTransId="{06995DD1-B8A2-49F4-9591-2C57D3CD87BD}" sibTransId="{3E76568A-DB06-4EAF-967D-CA6A87EBB0CF}"/>
    <dgm:cxn modelId="{28B0BC18-6489-4D4C-8991-FDBDCC169FD6}" type="presOf" srcId="{43F8D984-9C20-4872-A8F1-E6BC83045CCD}" destId="{3BF84D47-14A6-46F2-857F-AA506DADA2DA}" srcOrd="0" destOrd="1" presId="urn:microsoft.com/office/officeart/2005/8/layout/vList5"/>
    <dgm:cxn modelId="{4EE9445B-FC1C-4C8B-AE54-056D176F6E0C}" srcId="{808EB018-8D75-49AE-A7F7-1487ED154FE5}" destId="{2ED4F4AB-938B-4D57-BD36-CB05E716CB29}" srcOrd="0" destOrd="0" parTransId="{347698D1-278A-451F-B133-A4446C6E300D}" sibTransId="{B6A18DC4-F80E-4101-A079-C775D718C8FD}"/>
    <dgm:cxn modelId="{DC3AFBB8-6068-47FD-81AC-86C2C2C7F4A3}" srcId="{104F5C21-930D-4281-B480-1CB612DD4E88}" destId="{5339E239-01C6-4D9E-91FF-6A3F234110C1}" srcOrd="0" destOrd="0" parTransId="{05A0E745-7A71-4AA4-8875-7FDFA945C545}" sibTransId="{F16EFA79-8923-4339-9E2C-1CFB3793908B}"/>
    <dgm:cxn modelId="{75AB124F-32F3-4A0D-BB65-2D5D8FAD7164}" type="presOf" srcId="{4E78328D-82D4-463A-A512-41DE79971EEC}" destId="{D29E73A1-1F38-4C67-8B40-B970AF776A65}" srcOrd="0" destOrd="0" presId="urn:microsoft.com/office/officeart/2005/8/layout/vList5"/>
    <dgm:cxn modelId="{67739AC0-3BBD-4F09-884B-F7B5B567F663}" srcId="{58FB5E75-4376-4667-87FD-B28BCD38B920}" destId="{193679AE-D95A-40DA-88EC-67D66930AADB}" srcOrd="0" destOrd="0" parTransId="{ACDD79F7-04D8-4520-9FFD-F0744E459FC9}" sibTransId="{A9082DAF-B47D-41EC-A670-89633AF136BB}"/>
    <dgm:cxn modelId="{06E2C1B8-13E6-4AC3-BED9-EB51FE5A8FB6}" type="presOf" srcId="{5339E239-01C6-4D9E-91FF-6A3F234110C1}" destId="{B85B6135-0F9F-47AA-BEB9-6D402CE1483E}" srcOrd="0" destOrd="0" presId="urn:microsoft.com/office/officeart/2005/8/layout/vList5"/>
    <dgm:cxn modelId="{4705E200-E57B-4F27-83CD-B56459AADF45}" type="presOf" srcId="{C274E572-2FEE-4952-9A85-4C75324CABCB}" destId="{9362B0C9-636F-4B8F-960B-6FFB92AD3470}" srcOrd="0" destOrd="0" presId="urn:microsoft.com/office/officeart/2005/8/layout/vList5"/>
    <dgm:cxn modelId="{1D1091FC-5809-487A-895E-0B3D449A7B1E}" type="presOf" srcId="{808EB018-8D75-49AE-A7F7-1487ED154FE5}" destId="{EBE65AED-A3DF-40D8-86D6-F7D82DDFE628}" srcOrd="0" destOrd="0" presId="urn:microsoft.com/office/officeart/2005/8/layout/vList5"/>
    <dgm:cxn modelId="{F45198CE-F36D-4730-B40E-FB2C69DB1D71}" srcId="{58FB5E75-4376-4667-87FD-B28BCD38B920}" destId="{EAF05EF0-8B8A-4D29-B3D4-FA51DA9F5F30}" srcOrd="4" destOrd="0" parTransId="{977F2984-536B-4B86-896C-A7E5E4821867}" sibTransId="{FFFC6508-2FD6-46D5-A707-549BD34AE1AF}"/>
    <dgm:cxn modelId="{7D1297E0-3780-4C2D-81B9-94EE3C1A7EE3}" type="presOf" srcId="{58FB5E75-4376-4667-87FD-B28BCD38B920}" destId="{7E2A1EDA-CAAF-4ED1-B843-296D2C26524A}" srcOrd="0" destOrd="0" presId="urn:microsoft.com/office/officeart/2005/8/layout/vList5"/>
    <dgm:cxn modelId="{1496DB2A-B8EE-4F44-ABD0-FC650E70C0DE}" type="presOf" srcId="{2ED4F4AB-938B-4D57-BD36-CB05E716CB29}" destId="{3BF84D47-14A6-46F2-857F-AA506DADA2DA}" srcOrd="0" destOrd="0" presId="urn:microsoft.com/office/officeart/2005/8/layout/vList5"/>
    <dgm:cxn modelId="{59DFAF2D-A001-4889-9A2A-5DBA83D3E9FF}" type="presOf" srcId="{02385A76-16A8-4321-B036-512F2A414886}" destId="{84541FEF-21AB-4D27-83FD-9B720111EC52}" srcOrd="0" destOrd="0" presId="urn:microsoft.com/office/officeart/2005/8/layout/vList5"/>
    <dgm:cxn modelId="{18925619-2643-4251-9E18-2645AD54EDAD}" type="presOf" srcId="{B6E2E3A8-7C32-455E-9053-408F87F3745D}" destId="{570185E9-D3F2-4586-829A-C4AF88D9D49C}" srcOrd="0" destOrd="0" presId="urn:microsoft.com/office/officeart/2005/8/layout/vList5"/>
    <dgm:cxn modelId="{FD696058-BEF5-4AF4-9BFB-34A03FC8FF79}" srcId="{58FB5E75-4376-4667-87FD-B28BCD38B920}" destId="{104F5C21-930D-4281-B480-1CB612DD4E88}" srcOrd="2" destOrd="0" parTransId="{7DCCEADB-526D-4B8F-BE57-49ABD4E902B7}" sibTransId="{9242C9B4-5559-4A5E-9297-3B695E49D867}"/>
    <dgm:cxn modelId="{59F19B39-F32A-4682-BC66-4FE6E44314A3}" srcId="{2ED4F4AB-938B-4D57-BD36-CB05E716CB29}" destId="{43F8D984-9C20-4872-A8F1-E6BC83045CCD}" srcOrd="0" destOrd="0" parTransId="{6B38A33C-67D0-43F2-990E-7E5379463E19}" sibTransId="{A14E9A06-60E5-469B-A8F6-1183328B7027}"/>
    <dgm:cxn modelId="{09E4ED1A-B8FD-4D7D-89B6-EDE53D88360E}" type="presOf" srcId="{193679AE-D95A-40DA-88EC-67D66930AADB}" destId="{3C73B36F-A74E-43B6-BFA5-8DFD7856DAA0}" srcOrd="0" destOrd="0" presId="urn:microsoft.com/office/officeart/2005/8/layout/vList5"/>
    <dgm:cxn modelId="{B934F840-B889-4194-B329-ADD8D077A002}" srcId="{193679AE-D95A-40DA-88EC-67D66930AADB}" destId="{02385A76-16A8-4321-B036-512F2A414886}" srcOrd="0" destOrd="0" parTransId="{697B8044-5BBC-4B07-BA20-C7F05FC638F0}" sibTransId="{F3DC8700-5F8A-47B4-BEBE-CD326DEC05EB}"/>
    <dgm:cxn modelId="{F25E00D1-37F4-4668-AA84-AA366C8D9AF4}" srcId="{58FB5E75-4376-4667-87FD-B28BCD38B920}" destId="{808EB018-8D75-49AE-A7F7-1487ED154FE5}" srcOrd="1" destOrd="0" parTransId="{B29D6C49-D0B3-4A3C-B8EE-AF33F4871EFA}" sibTransId="{1158E4FE-C39E-404B-86DC-9901D6B4A780}"/>
    <dgm:cxn modelId="{5E370699-DE9D-4C0B-8B37-A30333FB013F}" type="presOf" srcId="{104F5C21-930D-4281-B480-1CB612DD4E88}" destId="{39D91A25-52B0-430C-85FB-0F8E62F945B1}" srcOrd="0" destOrd="0" presId="urn:microsoft.com/office/officeart/2005/8/layout/vList5"/>
    <dgm:cxn modelId="{7CE66D45-E574-4A64-84FD-625BFC6FE5B8}" type="presParOf" srcId="{7E2A1EDA-CAAF-4ED1-B843-296D2C26524A}" destId="{B541CBE0-3F0E-4DAD-BA74-3439BD1D416C}" srcOrd="0" destOrd="0" presId="urn:microsoft.com/office/officeart/2005/8/layout/vList5"/>
    <dgm:cxn modelId="{19035D50-BFCF-4D5E-8897-3E10EC5F28D5}" type="presParOf" srcId="{B541CBE0-3F0E-4DAD-BA74-3439BD1D416C}" destId="{3C73B36F-A74E-43B6-BFA5-8DFD7856DAA0}" srcOrd="0" destOrd="0" presId="urn:microsoft.com/office/officeart/2005/8/layout/vList5"/>
    <dgm:cxn modelId="{37005032-F9E8-46A1-9D12-AAB94ABB9F7F}" type="presParOf" srcId="{B541CBE0-3F0E-4DAD-BA74-3439BD1D416C}" destId="{84541FEF-21AB-4D27-83FD-9B720111EC52}" srcOrd="1" destOrd="0" presId="urn:microsoft.com/office/officeart/2005/8/layout/vList5"/>
    <dgm:cxn modelId="{21A0FEC7-7B89-4FEC-953C-DEEC511C778D}" type="presParOf" srcId="{7E2A1EDA-CAAF-4ED1-B843-296D2C26524A}" destId="{0B8A2A38-76FA-466D-BECB-3EEDEC876B48}" srcOrd="1" destOrd="0" presId="urn:microsoft.com/office/officeart/2005/8/layout/vList5"/>
    <dgm:cxn modelId="{E6655D06-868C-4127-8525-7EF64E80B873}" type="presParOf" srcId="{7E2A1EDA-CAAF-4ED1-B843-296D2C26524A}" destId="{09059920-D606-411C-8BD5-3D91916D640D}" srcOrd="2" destOrd="0" presId="urn:microsoft.com/office/officeart/2005/8/layout/vList5"/>
    <dgm:cxn modelId="{70E0EEBB-C1C3-479C-A1D9-6DA3C51554A4}" type="presParOf" srcId="{09059920-D606-411C-8BD5-3D91916D640D}" destId="{EBE65AED-A3DF-40D8-86D6-F7D82DDFE628}" srcOrd="0" destOrd="0" presId="urn:microsoft.com/office/officeart/2005/8/layout/vList5"/>
    <dgm:cxn modelId="{34FACEE9-C628-4559-A6BF-85035E12912D}" type="presParOf" srcId="{09059920-D606-411C-8BD5-3D91916D640D}" destId="{3BF84D47-14A6-46F2-857F-AA506DADA2DA}" srcOrd="1" destOrd="0" presId="urn:microsoft.com/office/officeart/2005/8/layout/vList5"/>
    <dgm:cxn modelId="{AEA93132-ED23-4C73-BEEC-5A22ADB072D1}" type="presParOf" srcId="{7E2A1EDA-CAAF-4ED1-B843-296D2C26524A}" destId="{FFDDFDD0-390E-4391-A080-95B5665D1018}" srcOrd="3" destOrd="0" presId="urn:microsoft.com/office/officeart/2005/8/layout/vList5"/>
    <dgm:cxn modelId="{418AF048-4047-40AF-8C3C-1E42B2FCE654}" type="presParOf" srcId="{7E2A1EDA-CAAF-4ED1-B843-296D2C26524A}" destId="{84F23F9D-2076-4126-AEA9-6A58E471F878}" srcOrd="4" destOrd="0" presId="urn:microsoft.com/office/officeart/2005/8/layout/vList5"/>
    <dgm:cxn modelId="{4CFC9030-DFDF-4F2D-9118-1D7954BB56CD}" type="presParOf" srcId="{84F23F9D-2076-4126-AEA9-6A58E471F878}" destId="{39D91A25-52B0-430C-85FB-0F8E62F945B1}" srcOrd="0" destOrd="0" presId="urn:microsoft.com/office/officeart/2005/8/layout/vList5"/>
    <dgm:cxn modelId="{057F99AE-6CA6-4C48-A8AC-261EE81F0D41}" type="presParOf" srcId="{84F23F9D-2076-4126-AEA9-6A58E471F878}" destId="{B85B6135-0F9F-47AA-BEB9-6D402CE1483E}" srcOrd="1" destOrd="0" presId="urn:microsoft.com/office/officeart/2005/8/layout/vList5"/>
    <dgm:cxn modelId="{D9A80378-3140-4EA8-99C2-402902F7305A}" type="presParOf" srcId="{7E2A1EDA-CAAF-4ED1-B843-296D2C26524A}" destId="{15265F43-0EF8-4C39-828F-36A0E15B7998}" srcOrd="5" destOrd="0" presId="urn:microsoft.com/office/officeart/2005/8/layout/vList5"/>
    <dgm:cxn modelId="{1453AC42-9F6F-42FC-AECC-6FE7D2897275}" type="presParOf" srcId="{7E2A1EDA-CAAF-4ED1-B843-296D2C26524A}" destId="{F807957A-4364-4CBB-8EC0-BDAF7F2F036D}" srcOrd="6" destOrd="0" presId="urn:microsoft.com/office/officeart/2005/8/layout/vList5"/>
    <dgm:cxn modelId="{179A78C1-4D79-419F-871D-2A0E88302DF1}" type="presParOf" srcId="{F807957A-4364-4CBB-8EC0-BDAF7F2F036D}" destId="{D29E73A1-1F38-4C67-8B40-B970AF776A65}" srcOrd="0" destOrd="0" presId="urn:microsoft.com/office/officeart/2005/8/layout/vList5"/>
    <dgm:cxn modelId="{E676CC68-63A6-4AF6-BF04-56FF5348A0DC}" type="presParOf" srcId="{F807957A-4364-4CBB-8EC0-BDAF7F2F036D}" destId="{570185E9-D3F2-4586-829A-C4AF88D9D49C}" srcOrd="1" destOrd="0" presId="urn:microsoft.com/office/officeart/2005/8/layout/vList5"/>
    <dgm:cxn modelId="{36463FE7-7C7B-4419-9F80-286909CEAD2B}" type="presParOf" srcId="{7E2A1EDA-CAAF-4ED1-B843-296D2C26524A}" destId="{BA28B507-3E00-4EDE-8B05-11B597D14650}" srcOrd="7" destOrd="0" presId="urn:microsoft.com/office/officeart/2005/8/layout/vList5"/>
    <dgm:cxn modelId="{CF1DA1A5-D92E-412D-A024-251C6833B32A}" type="presParOf" srcId="{7E2A1EDA-CAAF-4ED1-B843-296D2C26524A}" destId="{5B6DF419-4534-4BBD-85DA-83A167092C93}" srcOrd="8" destOrd="0" presId="urn:microsoft.com/office/officeart/2005/8/layout/vList5"/>
    <dgm:cxn modelId="{4C8C2F0F-159A-42D0-9B54-AB81939B92FA}" type="presParOf" srcId="{5B6DF419-4534-4BBD-85DA-83A167092C93}" destId="{FB3B3683-03CA-4CAC-8390-05CFCDCF31FD}" srcOrd="0" destOrd="0" presId="urn:microsoft.com/office/officeart/2005/8/layout/vList5"/>
    <dgm:cxn modelId="{3BE11B6B-70BF-4277-95D3-E60250D77154}" type="presParOf" srcId="{5B6DF419-4534-4BBD-85DA-83A167092C93}" destId="{9362B0C9-636F-4B8F-960B-6FFB92AD347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41FEF-21AB-4D27-83FD-9B720111EC52}">
      <dsp:nvSpPr>
        <dsp:cNvPr id="0" name=""/>
        <dsp:cNvSpPr/>
      </dsp:nvSpPr>
      <dsp:spPr>
        <a:xfrm rot="5400000">
          <a:off x="4236279" y="-1698999"/>
          <a:ext cx="750689" cy="4340352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If the district is to be created as a nonprofit corporation, the corporation must be formed and in good standing prior to filing a petition for creation</a:t>
          </a:r>
          <a:r>
            <a:rPr lang="en-US" sz="1000" kern="1200" dirty="0" smtClean="0"/>
            <a:t>. </a:t>
          </a:r>
          <a:endParaRPr lang="en-US" sz="1000" kern="1200" dirty="0"/>
        </a:p>
      </dsp:txBody>
      <dsp:txXfrm rot="-5400000">
        <a:off x="2441448" y="132478"/>
        <a:ext cx="4303706" cy="677397"/>
      </dsp:txXfrm>
    </dsp:sp>
    <dsp:sp modelId="{3C73B36F-A74E-43B6-BFA5-8DFD7856DAA0}">
      <dsp:nvSpPr>
        <dsp:cNvPr id="0" name=""/>
        <dsp:cNvSpPr/>
      </dsp:nvSpPr>
      <dsp:spPr>
        <a:xfrm>
          <a:off x="0" y="1996"/>
          <a:ext cx="2441448" cy="93836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Creation of nonprofit corporation </a:t>
          </a:r>
          <a:endParaRPr lang="en-US" sz="1900" kern="1200" dirty="0"/>
        </a:p>
      </dsp:txBody>
      <dsp:txXfrm>
        <a:off x="45807" y="47803"/>
        <a:ext cx="2349834" cy="846747"/>
      </dsp:txXfrm>
    </dsp:sp>
    <dsp:sp modelId="{3BF84D47-14A6-46F2-857F-AA506DADA2DA}">
      <dsp:nvSpPr>
        <dsp:cNvPr id="0" name=""/>
        <dsp:cNvSpPr/>
      </dsp:nvSpPr>
      <dsp:spPr>
        <a:xfrm rot="5400000">
          <a:off x="4098676" y="-674718"/>
          <a:ext cx="1007890" cy="4331878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Creation by ordinance of the governing body upon petition signed by: </a:t>
          </a:r>
          <a:endParaRPr lang="en-US" sz="1100" kern="120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Property owners collectively owning more than 50% of the assessed value of the real property within the proposed district; </a:t>
          </a:r>
          <a:r>
            <a:rPr lang="en-US" sz="1100" b="1" kern="1200" dirty="0" smtClean="0"/>
            <a:t>and</a:t>
          </a:r>
          <a:r>
            <a:rPr lang="en-US" sz="1100" kern="1200" dirty="0" smtClean="0"/>
            <a:t> more than 50% per capita of all owners of real property within the proposed district. </a:t>
          </a:r>
          <a:endParaRPr lang="en-US" sz="1100" kern="1200" dirty="0"/>
        </a:p>
      </dsp:txBody>
      <dsp:txXfrm rot="-5400000">
        <a:off x="2436683" y="1036476"/>
        <a:ext cx="4282677" cy="909488"/>
      </dsp:txXfrm>
    </dsp:sp>
    <dsp:sp modelId="{EBE65AED-A3DF-40D8-86D6-F7D82DDFE628}">
      <dsp:nvSpPr>
        <dsp:cNvPr id="0" name=""/>
        <dsp:cNvSpPr/>
      </dsp:nvSpPr>
      <dsp:spPr>
        <a:xfrm>
          <a:off x="0" y="1022039"/>
          <a:ext cx="2436681" cy="93836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Initial Petition</a:t>
          </a:r>
          <a:endParaRPr lang="en-US" sz="1900" kern="1200" dirty="0"/>
        </a:p>
      </dsp:txBody>
      <dsp:txXfrm>
        <a:off x="45807" y="1067846"/>
        <a:ext cx="2345067" cy="846747"/>
      </dsp:txXfrm>
    </dsp:sp>
    <dsp:sp modelId="{B85B6135-0F9F-47AA-BEB9-6D402CE1483E}">
      <dsp:nvSpPr>
        <dsp:cNvPr id="0" name=""/>
        <dsp:cNvSpPr/>
      </dsp:nvSpPr>
      <dsp:spPr>
        <a:xfrm rot="5400000">
          <a:off x="4236279" y="341088"/>
          <a:ext cx="750689" cy="4340352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The municipal clerk must verify, within 90 days after filing, whether the petition meets the requirements of the Act. </a:t>
          </a:r>
          <a:endParaRPr lang="en-US" sz="1100" kern="1200" dirty="0"/>
        </a:p>
      </dsp:txBody>
      <dsp:txXfrm rot="-5400000">
        <a:off x="2441448" y="2172565"/>
        <a:ext cx="4303706" cy="677397"/>
      </dsp:txXfrm>
    </dsp:sp>
    <dsp:sp modelId="{39D91A25-52B0-430C-85FB-0F8E62F945B1}">
      <dsp:nvSpPr>
        <dsp:cNvPr id="0" name=""/>
        <dsp:cNvSpPr/>
      </dsp:nvSpPr>
      <dsp:spPr>
        <a:xfrm>
          <a:off x="0" y="2042083"/>
          <a:ext cx="2441448" cy="93836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Verification of Petition</a:t>
          </a:r>
          <a:endParaRPr lang="en-US" sz="1900" kern="1200" dirty="0"/>
        </a:p>
      </dsp:txBody>
      <dsp:txXfrm>
        <a:off x="45807" y="2087890"/>
        <a:ext cx="2349834" cy="846747"/>
      </dsp:txXfrm>
    </dsp:sp>
    <dsp:sp modelId="{570185E9-D3F2-4586-829A-C4AF88D9D49C}">
      <dsp:nvSpPr>
        <dsp:cNvPr id="0" name=""/>
        <dsp:cNvSpPr/>
      </dsp:nvSpPr>
      <dsp:spPr>
        <a:xfrm rot="5400000">
          <a:off x="4236279" y="1326367"/>
          <a:ext cx="750689" cy="4340352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Hold a public hearing regarding the formation of the district</a:t>
          </a:r>
          <a:endParaRPr lang="en-US" sz="1100" kern="1200" dirty="0"/>
        </a:p>
      </dsp:txBody>
      <dsp:txXfrm rot="-5400000">
        <a:off x="2441448" y="3157844"/>
        <a:ext cx="4303706" cy="677397"/>
      </dsp:txXfrm>
    </dsp:sp>
    <dsp:sp modelId="{D29E73A1-1F38-4C67-8B40-B970AF776A65}">
      <dsp:nvSpPr>
        <dsp:cNvPr id="0" name=""/>
        <dsp:cNvSpPr/>
      </dsp:nvSpPr>
      <dsp:spPr>
        <a:xfrm>
          <a:off x="0" y="3027363"/>
          <a:ext cx="2441448" cy="93836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Public Hearing</a:t>
          </a:r>
          <a:endParaRPr lang="en-US" sz="1900" kern="1200" dirty="0"/>
        </a:p>
      </dsp:txBody>
      <dsp:txXfrm>
        <a:off x="45807" y="3073170"/>
        <a:ext cx="2349834" cy="846747"/>
      </dsp:txXfrm>
    </dsp:sp>
    <dsp:sp modelId="{9362B0C9-636F-4B8F-960B-6FFB92AD3470}">
      <dsp:nvSpPr>
        <dsp:cNvPr id="0" name=""/>
        <dsp:cNvSpPr/>
      </dsp:nvSpPr>
      <dsp:spPr>
        <a:xfrm rot="5400000">
          <a:off x="4236279" y="2311647"/>
          <a:ext cx="750689" cy="4340352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Ordinance is established</a:t>
          </a:r>
          <a:endParaRPr lang="en-US" sz="1100" kern="1200" dirty="0"/>
        </a:p>
      </dsp:txBody>
      <dsp:txXfrm rot="-5400000">
        <a:off x="2441448" y="4143124"/>
        <a:ext cx="4303706" cy="677397"/>
      </dsp:txXfrm>
    </dsp:sp>
    <dsp:sp modelId="{FB3B3683-03CA-4CAC-8390-05CFCDCF31FD}">
      <dsp:nvSpPr>
        <dsp:cNvPr id="0" name=""/>
        <dsp:cNvSpPr/>
      </dsp:nvSpPr>
      <dsp:spPr>
        <a:xfrm>
          <a:off x="0" y="4012642"/>
          <a:ext cx="2441448" cy="93836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Establishment by ordinance</a:t>
          </a:r>
          <a:endParaRPr lang="en-US" sz="1900" kern="1200" dirty="0"/>
        </a:p>
      </dsp:txBody>
      <dsp:txXfrm>
        <a:off x="45807" y="4058449"/>
        <a:ext cx="2349834" cy="846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A18BC7F-04A5-47E3-9973-3D87A95BC45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FFB472A-9ED9-4F7C-A82F-CD2B16F1894B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8BC7F-04A5-47E3-9973-3D87A95BC45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B472A-9ED9-4F7C-A82F-CD2B16F1894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A18BC7F-04A5-47E3-9973-3D87A95BC45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FFB472A-9ED9-4F7C-A82F-CD2B16F1894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8BC7F-04A5-47E3-9973-3D87A95BC45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B472A-9ED9-4F7C-A82F-CD2B16F1894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8BC7F-04A5-47E3-9973-3D87A95BC45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B472A-9ED9-4F7C-A82F-CD2B16F1894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8BC7F-04A5-47E3-9973-3D87A95BC45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B472A-9ED9-4F7C-A82F-CD2B16F1894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8BC7F-04A5-47E3-9973-3D87A95BC45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B472A-9ED9-4F7C-A82F-CD2B16F1894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8BC7F-04A5-47E3-9973-3D87A95BC45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B472A-9ED9-4F7C-A82F-CD2B16F1894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8BC7F-04A5-47E3-9973-3D87A95BC45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B472A-9ED9-4F7C-A82F-CD2B16F1894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8BC7F-04A5-47E3-9973-3D87A95BC45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B472A-9ED9-4F7C-A82F-CD2B16F189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8BC7F-04A5-47E3-9973-3D87A95BC45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B472A-9ED9-4F7C-A82F-CD2B16F1894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A18BC7F-04A5-47E3-9973-3D87A95BC451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FB472A-9ED9-4F7C-A82F-CD2B16F1894B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West End CID</a:t>
            </a:r>
            <a:br>
              <a:rPr lang="en-US" dirty="0" smtClean="0"/>
            </a:br>
            <a:r>
              <a:rPr lang="en-US" dirty="0" smtClean="0"/>
              <a:t>Stakeholder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22,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9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Meeting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Organizing a </a:t>
            </a:r>
            <a:r>
              <a:rPr lang="en-US" dirty="0" smtClean="0">
                <a:solidFill>
                  <a:prstClr val="black"/>
                </a:solidFill>
              </a:rPr>
              <a:t>CID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Nonprofit VS Political Subdivision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Community Engagement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Special Assessment Scenarios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1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Nonprofit VS. Political Subdivision</a:t>
            </a:r>
          </a:p>
          <a:p>
            <a:pPr lvl="1"/>
            <a:r>
              <a:rPr lang="en-US" dirty="0" smtClean="0"/>
              <a:t>Vote</a:t>
            </a:r>
          </a:p>
          <a:p>
            <a:r>
              <a:rPr lang="en-US" dirty="0" smtClean="0"/>
              <a:t>Community Engagement</a:t>
            </a:r>
          </a:p>
          <a:p>
            <a:r>
              <a:rPr lang="en-US" dirty="0" smtClean="0"/>
              <a:t>Stakeholder Check-in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29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Subdivision or Nonprofit?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05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 of CID?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Political Subdivision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Non-Profit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district (CID) can impose a sales tax on </a:t>
            </a:r>
            <a:r>
              <a:rPr lang="en-US" dirty="0" smtClean="0"/>
              <a:t>sales/ use tax on goods and services within proposed boundary of district and/or </a:t>
            </a:r>
            <a:r>
              <a:rPr lang="en-US" dirty="0" smtClean="0"/>
              <a:t>a </a:t>
            </a:r>
            <a:r>
              <a:rPr lang="en-US" dirty="0" smtClean="0"/>
              <a:t>special assessment</a:t>
            </a:r>
            <a:endParaRPr lang="en-US" dirty="0" smtClean="0"/>
          </a:p>
          <a:p>
            <a:r>
              <a:rPr lang="en-US" dirty="0" smtClean="0"/>
              <a:t>Appointments of directors are made by chief elected officer of the municipality with the consent of the governing body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457200" lvl="1" indent="-182880">
              <a:buClr>
                <a:srgbClr val="93A299"/>
              </a:buClr>
              <a:buSzPct val="85000"/>
              <a:buFont typeface="Arial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The district (CID) may only impose special assessments to finance the cost of improvements and services.</a:t>
            </a:r>
          </a:p>
          <a:p>
            <a:pPr marL="457200" lvl="1" indent="-182880">
              <a:buClr>
                <a:srgbClr val="93A299"/>
              </a:buClr>
              <a:buSzPct val="85000"/>
              <a:buFont typeface="Arial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Nonprofit must be formed and in good standing prior to filing a petition for creation</a:t>
            </a:r>
          </a:p>
        </p:txBody>
      </p:sp>
    </p:spTree>
    <p:extLst>
      <p:ext uri="{BB962C8B-B14F-4D97-AF65-F5344CB8AC3E}">
        <p14:creationId xmlns:p14="http://schemas.microsoft.com/office/powerpoint/2010/main" val="228846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6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85126807"/>
              </p:ext>
            </p:extLst>
          </p:nvPr>
        </p:nvGraphicFramePr>
        <p:xfrm>
          <a:off x="1295400" y="1524000"/>
          <a:ext cx="67818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Organizing a CID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4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Timeline is flexible because there is no “vote”, however…</a:t>
            </a:r>
          </a:p>
          <a:p>
            <a:r>
              <a:rPr lang="en-US" dirty="0" smtClean="0"/>
              <a:t>Alderman may not run again</a:t>
            </a:r>
          </a:p>
          <a:p>
            <a:pPr lvl="1"/>
            <a:r>
              <a:rPr lang="en-US" dirty="0" smtClean="0"/>
              <a:t>Get petition signed before Alderman leaves</a:t>
            </a:r>
          </a:p>
          <a:p>
            <a:r>
              <a:rPr lang="en-US" dirty="0" smtClean="0"/>
              <a:t>Petition</a:t>
            </a:r>
          </a:p>
          <a:p>
            <a:pPr lvl="1"/>
            <a:r>
              <a:rPr lang="en-US" dirty="0" smtClean="0"/>
              <a:t>How many people do you need to sign the petition?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350 unique property owners (excludes exempt voters, ex. LRA)</a:t>
            </a:r>
          </a:p>
          <a:p>
            <a:pPr lvl="3"/>
            <a:r>
              <a:rPr lang="en-US" dirty="0" smtClean="0">
                <a:solidFill>
                  <a:schemeClr val="tx2"/>
                </a:solidFill>
              </a:rPr>
              <a:t>350*.50= 175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Need </a:t>
            </a:r>
            <a:r>
              <a:rPr lang="en-US" dirty="0" smtClean="0">
                <a:solidFill>
                  <a:srgbClr val="FF0000"/>
                </a:solidFill>
              </a:rPr>
              <a:t>greater than 175 unique property owners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Area total assessed valuation=$4,943,160</a:t>
            </a:r>
          </a:p>
          <a:p>
            <a:pPr lvl="3"/>
            <a:r>
              <a:rPr lang="en-US" dirty="0" smtClean="0">
                <a:solidFill>
                  <a:schemeClr val="tx2"/>
                </a:solidFill>
              </a:rPr>
              <a:t>$4,943,160*.50= $2,471,580</a:t>
            </a:r>
          </a:p>
          <a:p>
            <a:pPr lvl="2">
              <a:buClr>
                <a:srgbClr val="9FB8CD">
                  <a:shade val="75000"/>
                </a:srgbClr>
              </a:buClr>
            </a:pPr>
            <a:r>
              <a:rPr lang="en-US" dirty="0" smtClean="0">
                <a:solidFill>
                  <a:schemeClr val="tx2"/>
                </a:solidFill>
              </a:rPr>
              <a:t>Need </a:t>
            </a:r>
            <a:r>
              <a:rPr lang="en-US" dirty="0" smtClean="0">
                <a:solidFill>
                  <a:srgbClr val="FF0000"/>
                </a:solidFill>
              </a:rPr>
              <a:t>greater than </a:t>
            </a:r>
            <a:r>
              <a:rPr lang="en-US" dirty="0">
                <a:solidFill>
                  <a:srgbClr val="FF0000"/>
                </a:solidFill>
              </a:rPr>
              <a:t>$</a:t>
            </a:r>
            <a:r>
              <a:rPr lang="en-US" dirty="0" smtClean="0">
                <a:solidFill>
                  <a:srgbClr val="FF0000"/>
                </a:solidFill>
              </a:rPr>
              <a:t>2,471,580 of the assessed value of real property</a:t>
            </a:r>
            <a:endParaRPr lang="en-US" dirty="0">
              <a:solidFill>
                <a:srgbClr val="FF0000"/>
              </a:solidFill>
            </a:endParaRPr>
          </a:p>
          <a:p>
            <a:pPr lvl="2"/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266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 Check-in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572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 Check-in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How many stakeholders do we have now?</a:t>
            </a:r>
          </a:p>
          <a:p>
            <a:r>
              <a:rPr lang="en-US" dirty="0" smtClean="0"/>
              <a:t>Who are we missing?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5286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2016</TotalTime>
  <Words>365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Origin</vt:lpstr>
      <vt:lpstr>West End CID Stakeholder Meeting</vt:lpstr>
      <vt:lpstr>Previous Meeting Recap</vt:lpstr>
      <vt:lpstr>Today’s Agenda</vt:lpstr>
      <vt:lpstr>Political Subdivision or Nonprofit?</vt:lpstr>
      <vt:lpstr>What kind of CID?</vt:lpstr>
      <vt:lpstr>Community Engagement</vt:lpstr>
      <vt:lpstr>Organizing a CID</vt:lpstr>
      <vt:lpstr>Timeline</vt:lpstr>
      <vt:lpstr>Stakeholder Check-in</vt:lpstr>
      <vt:lpstr>Stakeholder Check-in</vt:lpstr>
    </vt:vector>
  </TitlesOfParts>
  <Company>Washington University School of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WUSM User</dc:creator>
  <cp:lastModifiedBy>WUSM User</cp:lastModifiedBy>
  <cp:revision>19</cp:revision>
  <cp:lastPrinted>2017-10-20T19:39:56Z</cp:lastPrinted>
  <dcterms:created xsi:type="dcterms:W3CDTF">2017-10-17T16:28:56Z</dcterms:created>
  <dcterms:modified xsi:type="dcterms:W3CDTF">2017-10-20T21:44:25Z</dcterms:modified>
</cp:coreProperties>
</file>