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69" r:id="rId4"/>
    <p:sldId id="270" r:id="rId5"/>
    <p:sldId id="271" r:id="rId6"/>
    <p:sldId id="258" r:id="rId7"/>
    <p:sldId id="266" r:id="rId8"/>
    <p:sldId id="273" r:id="rId9"/>
    <p:sldId id="275" r:id="rId10"/>
    <p:sldId id="285" r:id="rId11"/>
    <p:sldId id="286" r:id="rId12"/>
    <p:sldId id="274" r:id="rId13"/>
    <p:sldId id="267" r:id="rId14"/>
    <p:sldId id="262" r:id="rId15"/>
    <p:sldId id="272" r:id="rId16"/>
    <p:sldId id="284" r:id="rId17"/>
    <p:sldId id="265" r:id="rId18"/>
    <p:sldId id="276" r:id="rId19"/>
    <p:sldId id="277" r:id="rId20"/>
    <p:sldId id="278" r:id="rId21"/>
    <p:sldId id="279" r:id="rId22"/>
    <p:sldId id="280" r:id="rId23"/>
    <p:sldId id="281" r:id="rId24"/>
    <p:sldId id="282" r:id="rId25"/>
    <p:sldId id="28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hillips, Brian" initials="P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89" autoAdjust="0"/>
    <p:restoredTop sz="94660"/>
  </p:normalViewPr>
  <p:slideViewPr>
    <p:cSldViewPr>
      <p:cViewPr varScale="1">
        <p:scale>
          <a:sx n="113" d="100"/>
          <a:sy n="113" d="100"/>
        </p:scale>
        <p:origin x="-168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B5E75-4376-4667-87FD-B28BCD38B920}"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93679AE-D95A-40DA-88EC-67D66930AADB}">
      <dgm:prSet phldrT="[Text]"/>
      <dgm:spPr/>
      <dgm:t>
        <a:bodyPr/>
        <a:lstStyle/>
        <a:p>
          <a:r>
            <a:rPr lang="en-US" dirty="0" smtClean="0"/>
            <a:t>Creation of nonprofit </a:t>
          </a:r>
          <a:r>
            <a:rPr lang="en-US" dirty="0" smtClean="0"/>
            <a:t>corporation or</a:t>
          </a:r>
          <a:endParaRPr lang="en-US" dirty="0"/>
        </a:p>
      </dgm:t>
    </dgm:pt>
    <dgm:pt modelId="{ACDD79F7-04D8-4520-9FFD-F0744E459FC9}" type="parTrans" cxnId="{67739AC0-3BBD-4F09-884B-F7B5B567F663}">
      <dgm:prSet/>
      <dgm:spPr/>
      <dgm:t>
        <a:bodyPr/>
        <a:lstStyle/>
        <a:p>
          <a:endParaRPr lang="en-US"/>
        </a:p>
      </dgm:t>
    </dgm:pt>
    <dgm:pt modelId="{A9082DAF-B47D-41EC-A670-89633AF136BB}" type="sibTrans" cxnId="{67739AC0-3BBD-4F09-884B-F7B5B567F663}">
      <dgm:prSet/>
      <dgm:spPr/>
      <dgm:t>
        <a:bodyPr/>
        <a:lstStyle/>
        <a:p>
          <a:endParaRPr lang="en-US"/>
        </a:p>
      </dgm:t>
    </dgm:pt>
    <dgm:pt modelId="{02385A76-16A8-4321-B036-512F2A414886}">
      <dgm:prSet phldrT="[Text]" custT="1"/>
      <dgm:spPr/>
      <dgm:t>
        <a:bodyPr/>
        <a:lstStyle/>
        <a:p>
          <a:r>
            <a:rPr lang="en-US" sz="1100" dirty="0" smtClean="0"/>
            <a:t>If the district is to be created as a nonprofit corporation, the corporation must be formed and in good standing prior to filing a petition for creation</a:t>
          </a:r>
          <a:r>
            <a:rPr lang="en-US" sz="1000" dirty="0" smtClean="0"/>
            <a:t>. </a:t>
          </a:r>
          <a:endParaRPr lang="en-US" sz="1000" dirty="0"/>
        </a:p>
      </dgm:t>
    </dgm:pt>
    <dgm:pt modelId="{697B8044-5BBC-4B07-BA20-C7F05FC638F0}" type="parTrans" cxnId="{B934F840-B889-4194-B329-ADD8D077A002}">
      <dgm:prSet/>
      <dgm:spPr/>
      <dgm:t>
        <a:bodyPr/>
        <a:lstStyle/>
        <a:p>
          <a:endParaRPr lang="en-US"/>
        </a:p>
      </dgm:t>
    </dgm:pt>
    <dgm:pt modelId="{F3DC8700-5F8A-47B4-BEBE-CD326DEC05EB}" type="sibTrans" cxnId="{B934F840-B889-4194-B329-ADD8D077A002}">
      <dgm:prSet/>
      <dgm:spPr/>
      <dgm:t>
        <a:bodyPr/>
        <a:lstStyle/>
        <a:p>
          <a:endParaRPr lang="en-US"/>
        </a:p>
      </dgm:t>
    </dgm:pt>
    <dgm:pt modelId="{808EB018-8D75-49AE-A7F7-1487ED154FE5}">
      <dgm:prSet phldrT="[Text]"/>
      <dgm:spPr/>
      <dgm:t>
        <a:bodyPr/>
        <a:lstStyle/>
        <a:p>
          <a:r>
            <a:rPr lang="en-US" dirty="0" smtClean="0"/>
            <a:t>Initial Petition</a:t>
          </a:r>
          <a:endParaRPr lang="en-US" dirty="0"/>
        </a:p>
      </dgm:t>
    </dgm:pt>
    <dgm:pt modelId="{B29D6C49-D0B3-4A3C-B8EE-AF33F4871EFA}" type="parTrans" cxnId="{F25E00D1-37F4-4668-AA84-AA366C8D9AF4}">
      <dgm:prSet/>
      <dgm:spPr/>
      <dgm:t>
        <a:bodyPr/>
        <a:lstStyle/>
        <a:p>
          <a:endParaRPr lang="en-US"/>
        </a:p>
      </dgm:t>
    </dgm:pt>
    <dgm:pt modelId="{1158E4FE-C39E-404B-86DC-9901D6B4A780}" type="sibTrans" cxnId="{F25E00D1-37F4-4668-AA84-AA366C8D9AF4}">
      <dgm:prSet/>
      <dgm:spPr/>
      <dgm:t>
        <a:bodyPr/>
        <a:lstStyle/>
        <a:p>
          <a:endParaRPr lang="en-US"/>
        </a:p>
      </dgm:t>
    </dgm:pt>
    <dgm:pt modelId="{2ED4F4AB-938B-4D57-BD36-CB05E716CB29}">
      <dgm:prSet phldrT="[Text]" custT="1"/>
      <dgm:spPr/>
      <dgm:t>
        <a:bodyPr/>
        <a:lstStyle/>
        <a:p>
          <a:r>
            <a:rPr lang="en-US" sz="1100" dirty="0" smtClean="0"/>
            <a:t>Creation by ordinance of the governing body upon petition signed by: </a:t>
          </a:r>
          <a:endParaRPr lang="en-US" sz="1100" dirty="0"/>
        </a:p>
      </dgm:t>
    </dgm:pt>
    <dgm:pt modelId="{347698D1-278A-451F-B133-A4446C6E300D}" type="parTrans" cxnId="{4EE9445B-FC1C-4C8B-AE54-056D176F6E0C}">
      <dgm:prSet/>
      <dgm:spPr/>
      <dgm:t>
        <a:bodyPr/>
        <a:lstStyle/>
        <a:p>
          <a:endParaRPr lang="en-US"/>
        </a:p>
      </dgm:t>
    </dgm:pt>
    <dgm:pt modelId="{B6A18DC4-F80E-4101-A079-C775D718C8FD}" type="sibTrans" cxnId="{4EE9445B-FC1C-4C8B-AE54-056D176F6E0C}">
      <dgm:prSet/>
      <dgm:spPr/>
      <dgm:t>
        <a:bodyPr/>
        <a:lstStyle/>
        <a:p>
          <a:endParaRPr lang="en-US"/>
        </a:p>
      </dgm:t>
    </dgm:pt>
    <dgm:pt modelId="{43F8D984-9C20-4872-A8F1-E6BC83045CCD}">
      <dgm:prSet phldrT="[Text]" custT="1"/>
      <dgm:spPr/>
      <dgm:t>
        <a:bodyPr/>
        <a:lstStyle/>
        <a:p>
          <a:r>
            <a:rPr lang="en-US" sz="1100" dirty="0" smtClean="0"/>
            <a:t>Property owners collectively owning more than 50% of the assessed value of the real property within the proposed district; </a:t>
          </a:r>
          <a:r>
            <a:rPr lang="en-US" sz="1100" b="1" dirty="0" smtClean="0"/>
            <a:t>and</a:t>
          </a:r>
          <a:r>
            <a:rPr lang="en-US" sz="1100" dirty="0" smtClean="0"/>
            <a:t> more than 50% per capita of all owners of real property within the proposed district. </a:t>
          </a:r>
          <a:endParaRPr lang="en-US" sz="1100" dirty="0"/>
        </a:p>
      </dgm:t>
    </dgm:pt>
    <dgm:pt modelId="{6B38A33C-67D0-43F2-990E-7E5379463E19}" type="parTrans" cxnId="{59F19B39-F32A-4682-BC66-4FE6E44314A3}">
      <dgm:prSet/>
      <dgm:spPr/>
      <dgm:t>
        <a:bodyPr/>
        <a:lstStyle/>
        <a:p>
          <a:endParaRPr lang="en-US"/>
        </a:p>
      </dgm:t>
    </dgm:pt>
    <dgm:pt modelId="{A14E9A06-60E5-469B-A8F6-1183328B7027}" type="sibTrans" cxnId="{59F19B39-F32A-4682-BC66-4FE6E44314A3}">
      <dgm:prSet/>
      <dgm:spPr/>
      <dgm:t>
        <a:bodyPr/>
        <a:lstStyle/>
        <a:p>
          <a:endParaRPr lang="en-US"/>
        </a:p>
      </dgm:t>
    </dgm:pt>
    <dgm:pt modelId="{104F5C21-930D-4281-B480-1CB612DD4E88}">
      <dgm:prSet phldrT="[Text]"/>
      <dgm:spPr/>
      <dgm:t>
        <a:bodyPr/>
        <a:lstStyle/>
        <a:p>
          <a:r>
            <a:rPr lang="en-US" dirty="0" smtClean="0"/>
            <a:t>Verification of Petition</a:t>
          </a:r>
          <a:endParaRPr lang="en-US" dirty="0"/>
        </a:p>
      </dgm:t>
    </dgm:pt>
    <dgm:pt modelId="{7DCCEADB-526D-4B8F-BE57-49ABD4E902B7}" type="parTrans" cxnId="{FD696058-BEF5-4AF4-9BFB-34A03FC8FF79}">
      <dgm:prSet/>
      <dgm:spPr/>
      <dgm:t>
        <a:bodyPr/>
        <a:lstStyle/>
        <a:p>
          <a:endParaRPr lang="en-US"/>
        </a:p>
      </dgm:t>
    </dgm:pt>
    <dgm:pt modelId="{9242C9B4-5559-4A5E-9297-3B695E49D867}" type="sibTrans" cxnId="{FD696058-BEF5-4AF4-9BFB-34A03FC8FF79}">
      <dgm:prSet/>
      <dgm:spPr/>
      <dgm:t>
        <a:bodyPr/>
        <a:lstStyle/>
        <a:p>
          <a:endParaRPr lang="en-US"/>
        </a:p>
      </dgm:t>
    </dgm:pt>
    <dgm:pt modelId="{5339E239-01C6-4D9E-91FF-6A3F234110C1}">
      <dgm:prSet phldrT="[Text]" custT="1"/>
      <dgm:spPr/>
      <dgm:t>
        <a:bodyPr/>
        <a:lstStyle/>
        <a:p>
          <a:r>
            <a:rPr lang="en-US" sz="1100" dirty="0" smtClean="0"/>
            <a:t>The municipal clerk must verify, within 90 days after filing, whether the petition meets the requirements of the Act. </a:t>
          </a:r>
          <a:endParaRPr lang="en-US" sz="1100" dirty="0"/>
        </a:p>
      </dgm:t>
    </dgm:pt>
    <dgm:pt modelId="{05A0E745-7A71-4AA4-8875-7FDFA945C545}" type="parTrans" cxnId="{DC3AFBB8-6068-47FD-81AC-86C2C2C7F4A3}">
      <dgm:prSet/>
      <dgm:spPr/>
      <dgm:t>
        <a:bodyPr/>
        <a:lstStyle/>
        <a:p>
          <a:endParaRPr lang="en-US"/>
        </a:p>
      </dgm:t>
    </dgm:pt>
    <dgm:pt modelId="{F16EFA79-8923-4339-9E2C-1CFB3793908B}" type="sibTrans" cxnId="{DC3AFBB8-6068-47FD-81AC-86C2C2C7F4A3}">
      <dgm:prSet/>
      <dgm:spPr/>
      <dgm:t>
        <a:bodyPr/>
        <a:lstStyle/>
        <a:p>
          <a:endParaRPr lang="en-US"/>
        </a:p>
      </dgm:t>
    </dgm:pt>
    <dgm:pt modelId="{4E78328D-82D4-463A-A512-41DE79971EEC}">
      <dgm:prSet/>
      <dgm:spPr/>
      <dgm:t>
        <a:bodyPr/>
        <a:lstStyle/>
        <a:p>
          <a:r>
            <a:rPr lang="en-US" dirty="0" smtClean="0"/>
            <a:t>Public Hearing</a:t>
          </a:r>
          <a:endParaRPr lang="en-US" dirty="0"/>
        </a:p>
      </dgm:t>
    </dgm:pt>
    <dgm:pt modelId="{06995DD1-B8A2-49F4-9591-2C57D3CD87BD}" type="parTrans" cxnId="{B446809A-986D-418E-8F58-ED94F15C79B4}">
      <dgm:prSet/>
      <dgm:spPr/>
      <dgm:t>
        <a:bodyPr/>
        <a:lstStyle/>
        <a:p>
          <a:endParaRPr lang="en-US"/>
        </a:p>
      </dgm:t>
    </dgm:pt>
    <dgm:pt modelId="{3E76568A-DB06-4EAF-967D-CA6A87EBB0CF}" type="sibTrans" cxnId="{B446809A-986D-418E-8F58-ED94F15C79B4}">
      <dgm:prSet/>
      <dgm:spPr/>
      <dgm:t>
        <a:bodyPr/>
        <a:lstStyle/>
        <a:p>
          <a:endParaRPr lang="en-US"/>
        </a:p>
      </dgm:t>
    </dgm:pt>
    <dgm:pt modelId="{B6E2E3A8-7C32-455E-9053-408F87F3745D}">
      <dgm:prSet custT="1"/>
      <dgm:spPr/>
      <dgm:t>
        <a:bodyPr/>
        <a:lstStyle/>
        <a:p>
          <a:r>
            <a:rPr lang="en-US" sz="1100" dirty="0" smtClean="0"/>
            <a:t>Hold a public hearing regarding the formation of the district</a:t>
          </a:r>
          <a:endParaRPr lang="en-US" sz="1100" dirty="0"/>
        </a:p>
      </dgm:t>
    </dgm:pt>
    <dgm:pt modelId="{BD3E32F7-1EE5-4017-9324-C1AFC6BBEFC2}" type="parTrans" cxnId="{56F8F90C-9B8F-46E2-BFD7-070B82F907B6}">
      <dgm:prSet/>
      <dgm:spPr/>
      <dgm:t>
        <a:bodyPr/>
        <a:lstStyle/>
        <a:p>
          <a:endParaRPr lang="en-US"/>
        </a:p>
      </dgm:t>
    </dgm:pt>
    <dgm:pt modelId="{99B33D78-F525-4CD9-A72F-B2B681E3B44F}" type="sibTrans" cxnId="{56F8F90C-9B8F-46E2-BFD7-070B82F907B6}">
      <dgm:prSet/>
      <dgm:spPr/>
      <dgm:t>
        <a:bodyPr/>
        <a:lstStyle/>
        <a:p>
          <a:endParaRPr lang="en-US"/>
        </a:p>
      </dgm:t>
    </dgm:pt>
    <dgm:pt modelId="{EAF05EF0-8B8A-4D29-B3D4-FA51DA9F5F30}">
      <dgm:prSet/>
      <dgm:spPr/>
      <dgm:t>
        <a:bodyPr/>
        <a:lstStyle/>
        <a:p>
          <a:r>
            <a:rPr lang="en-US" dirty="0" smtClean="0"/>
            <a:t>Establishment by ordinance</a:t>
          </a:r>
          <a:endParaRPr lang="en-US" dirty="0"/>
        </a:p>
      </dgm:t>
    </dgm:pt>
    <dgm:pt modelId="{977F2984-536B-4B86-896C-A7E5E4821867}" type="parTrans" cxnId="{F45198CE-F36D-4730-B40E-FB2C69DB1D71}">
      <dgm:prSet/>
      <dgm:spPr/>
      <dgm:t>
        <a:bodyPr/>
        <a:lstStyle/>
        <a:p>
          <a:endParaRPr lang="en-US"/>
        </a:p>
      </dgm:t>
    </dgm:pt>
    <dgm:pt modelId="{FFFC6508-2FD6-46D5-A707-549BD34AE1AF}" type="sibTrans" cxnId="{F45198CE-F36D-4730-B40E-FB2C69DB1D71}">
      <dgm:prSet/>
      <dgm:spPr/>
      <dgm:t>
        <a:bodyPr/>
        <a:lstStyle/>
        <a:p>
          <a:endParaRPr lang="en-US"/>
        </a:p>
      </dgm:t>
    </dgm:pt>
    <dgm:pt modelId="{C274E572-2FEE-4952-9A85-4C75324CABCB}">
      <dgm:prSet custT="1"/>
      <dgm:spPr/>
      <dgm:t>
        <a:bodyPr/>
        <a:lstStyle/>
        <a:p>
          <a:r>
            <a:rPr lang="en-US" sz="1100" dirty="0" smtClean="0"/>
            <a:t>Ordinance is established</a:t>
          </a:r>
          <a:endParaRPr lang="en-US" sz="1100" dirty="0"/>
        </a:p>
      </dgm:t>
    </dgm:pt>
    <dgm:pt modelId="{04C2CF94-F5E4-4C6C-B0C4-D936907E58F8}" type="parTrans" cxnId="{8595CDB8-D8BA-48F4-A13F-1D01B5795F70}">
      <dgm:prSet/>
      <dgm:spPr/>
      <dgm:t>
        <a:bodyPr/>
        <a:lstStyle/>
        <a:p>
          <a:endParaRPr lang="en-US"/>
        </a:p>
      </dgm:t>
    </dgm:pt>
    <dgm:pt modelId="{C0277851-16B1-4A9F-94CB-67384EFB58E2}" type="sibTrans" cxnId="{8595CDB8-D8BA-48F4-A13F-1D01B5795F70}">
      <dgm:prSet/>
      <dgm:spPr/>
      <dgm:t>
        <a:bodyPr/>
        <a:lstStyle/>
        <a:p>
          <a:endParaRPr lang="en-US"/>
        </a:p>
      </dgm:t>
    </dgm:pt>
    <dgm:pt modelId="{7E2A1EDA-CAAF-4ED1-B843-296D2C26524A}" type="pres">
      <dgm:prSet presAssocID="{58FB5E75-4376-4667-87FD-B28BCD38B920}" presName="Name0" presStyleCnt="0">
        <dgm:presLayoutVars>
          <dgm:dir/>
          <dgm:animLvl val="lvl"/>
          <dgm:resizeHandles val="exact"/>
        </dgm:presLayoutVars>
      </dgm:prSet>
      <dgm:spPr/>
      <dgm:t>
        <a:bodyPr/>
        <a:lstStyle/>
        <a:p>
          <a:endParaRPr lang="en-US"/>
        </a:p>
      </dgm:t>
    </dgm:pt>
    <dgm:pt modelId="{B541CBE0-3F0E-4DAD-BA74-3439BD1D416C}" type="pres">
      <dgm:prSet presAssocID="{193679AE-D95A-40DA-88EC-67D66930AADB}" presName="linNode" presStyleCnt="0"/>
      <dgm:spPr/>
    </dgm:pt>
    <dgm:pt modelId="{3C73B36F-A74E-43B6-BFA5-8DFD7856DAA0}" type="pres">
      <dgm:prSet presAssocID="{193679AE-D95A-40DA-88EC-67D66930AADB}" presName="parentText" presStyleLbl="node1" presStyleIdx="0" presStyleCnt="5">
        <dgm:presLayoutVars>
          <dgm:chMax val="1"/>
          <dgm:bulletEnabled val="1"/>
        </dgm:presLayoutVars>
      </dgm:prSet>
      <dgm:spPr/>
      <dgm:t>
        <a:bodyPr/>
        <a:lstStyle/>
        <a:p>
          <a:endParaRPr lang="en-US"/>
        </a:p>
      </dgm:t>
    </dgm:pt>
    <dgm:pt modelId="{84541FEF-21AB-4D27-83FD-9B720111EC52}" type="pres">
      <dgm:prSet presAssocID="{193679AE-D95A-40DA-88EC-67D66930AADB}" presName="descendantText" presStyleLbl="alignAccFollowNode1" presStyleIdx="0" presStyleCnt="5">
        <dgm:presLayoutVars>
          <dgm:bulletEnabled val="1"/>
        </dgm:presLayoutVars>
      </dgm:prSet>
      <dgm:spPr/>
      <dgm:t>
        <a:bodyPr/>
        <a:lstStyle/>
        <a:p>
          <a:endParaRPr lang="en-US"/>
        </a:p>
      </dgm:t>
    </dgm:pt>
    <dgm:pt modelId="{0B8A2A38-76FA-466D-BECB-3EEDEC876B48}" type="pres">
      <dgm:prSet presAssocID="{A9082DAF-B47D-41EC-A670-89633AF136BB}" presName="sp" presStyleCnt="0"/>
      <dgm:spPr/>
    </dgm:pt>
    <dgm:pt modelId="{09059920-D606-411C-8BD5-3D91916D640D}" type="pres">
      <dgm:prSet presAssocID="{808EB018-8D75-49AE-A7F7-1487ED154FE5}" presName="linNode" presStyleCnt="0"/>
      <dgm:spPr/>
    </dgm:pt>
    <dgm:pt modelId="{EBE65AED-A3DF-40D8-86D6-F7D82DDFE628}" type="pres">
      <dgm:prSet presAssocID="{808EB018-8D75-49AE-A7F7-1487ED154FE5}" presName="parentText" presStyleLbl="node1" presStyleIdx="1" presStyleCnt="5">
        <dgm:presLayoutVars>
          <dgm:chMax val="1"/>
          <dgm:bulletEnabled val="1"/>
        </dgm:presLayoutVars>
      </dgm:prSet>
      <dgm:spPr/>
      <dgm:t>
        <a:bodyPr/>
        <a:lstStyle/>
        <a:p>
          <a:endParaRPr lang="en-US"/>
        </a:p>
      </dgm:t>
    </dgm:pt>
    <dgm:pt modelId="{3BF84D47-14A6-46F2-857F-AA506DADA2DA}" type="pres">
      <dgm:prSet presAssocID="{808EB018-8D75-49AE-A7F7-1487ED154FE5}" presName="descendantText" presStyleLbl="alignAccFollowNode1" presStyleIdx="1" presStyleCnt="5" custScaleY="134262">
        <dgm:presLayoutVars>
          <dgm:bulletEnabled val="1"/>
        </dgm:presLayoutVars>
      </dgm:prSet>
      <dgm:spPr/>
      <dgm:t>
        <a:bodyPr/>
        <a:lstStyle/>
        <a:p>
          <a:endParaRPr lang="en-US"/>
        </a:p>
      </dgm:t>
    </dgm:pt>
    <dgm:pt modelId="{FFDDFDD0-390E-4391-A080-95B5665D1018}" type="pres">
      <dgm:prSet presAssocID="{1158E4FE-C39E-404B-86DC-9901D6B4A780}" presName="sp" presStyleCnt="0"/>
      <dgm:spPr/>
    </dgm:pt>
    <dgm:pt modelId="{84F23F9D-2076-4126-AEA9-6A58E471F878}" type="pres">
      <dgm:prSet presAssocID="{104F5C21-930D-4281-B480-1CB612DD4E88}" presName="linNode" presStyleCnt="0"/>
      <dgm:spPr/>
    </dgm:pt>
    <dgm:pt modelId="{39D91A25-52B0-430C-85FB-0F8E62F945B1}" type="pres">
      <dgm:prSet presAssocID="{104F5C21-930D-4281-B480-1CB612DD4E88}" presName="parentText" presStyleLbl="node1" presStyleIdx="2" presStyleCnt="5">
        <dgm:presLayoutVars>
          <dgm:chMax val="1"/>
          <dgm:bulletEnabled val="1"/>
        </dgm:presLayoutVars>
      </dgm:prSet>
      <dgm:spPr/>
      <dgm:t>
        <a:bodyPr/>
        <a:lstStyle/>
        <a:p>
          <a:endParaRPr lang="en-US"/>
        </a:p>
      </dgm:t>
    </dgm:pt>
    <dgm:pt modelId="{B85B6135-0F9F-47AA-BEB9-6D402CE1483E}" type="pres">
      <dgm:prSet presAssocID="{104F5C21-930D-4281-B480-1CB612DD4E88}" presName="descendantText" presStyleLbl="alignAccFollowNode1" presStyleIdx="2" presStyleCnt="5">
        <dgm:presLayoutVars>
          <dgm:bulletEnabled val="1"/>
        </dgm:presLayoutVars>
      </dgm:prSet>
      <dgm:spPr/>
      <dgm:t>
        <a:bodyPr/>
        <a:lstStyle/>
        <a:p>
          <a:endParaRPr lang="en-US"/>
        </a:p>
      </dgm:t>
    </dgm:pt>
    <dgm:pt modelId="{15265F43-0EF8-4C39-828F-36A0E15B7998}" type="pres">
      <dgm:prSet presAssocID="{9242C9B4-5559-4A5E-9297-3B695E49D867}" presName="sp" presStyleCnt="0"/>
      <dgm:spPr/>
    </dgm:pt>
    <dgm:pt modelId="{F807957A-4364-4CBB-8EC0-BDAF7F2F036D}" type="pres">
      <dgm:prSet presAssocID="{4E78328D-82D4-463A-A512-41DE79971EEC}" presName="linNode" presStyleCnt="0"/>
      <dgm:spPr/>
    </dgm:pt>
    <dgm:pt modelId="{D29E73A1-1F38-4C67-8B40-B970AF776A65}" type="pres">
      <dgm:prSet presAssocID="{4E78328D-82D4-463A-A512-41DE79971EEC}" presName="parentText" presStyleLbl="node1" presStyleIdx="3" presStyleCnt="5">
        <dgm:presLayoutVars>
          <dgm:chMax val="1"/>
          <dgm:bulletEnabled val="1"/>
        </dgm:presLayoutVars>
      </dgm:prSet>
      <dgm:spPr/>
      <dgm:t>
        <a:bodyPr/>
        <a:lstStyle/>
        <a:p>
          <a:endParaRPr lang="en-US"/>
        </a:p>
      </dgm:t>
    </dgm:pt>
    <dgm:pt modelId="{570185E9-D3F2-4586-829A-C4AF88D9D49C}" type="pres">
      <dgm:prSet presAssocID="{4E78328D-82D4-463A-A512-41DE79971EEC}" presName="descendantText" presStyleLbl="alignAccFollowNode1" presStyleIdx="3" presStyleCnt="5">
        <dgm:presLayoutVars>
          <dgm:bulletEnabled val="1"/>
        </dgm:presLayoutVars>
      </dgm:prSet>
      <dgm:spPr/>
      <dgm:t>
        <a:bodyPr/>
        <a:lstStyle/>
        <a:p>
          <a:endParaRPr lang="en-US"/>
        </a:p>
      </dgm:t>
    </dgm:pt>
    <dgm:pt modelId="{BA28B507-3E00-4EDE-8B05-11B597D14650}" type="pres">
      <dgm:prSet presAssocID="{3E76568A-DB06-4EAF-967D-CA6A87EBB0CF}" presName="sp" presStyleCnt="0"/>
      <dgm:spPr/>
    </dgm:pt>
    <dgm:pt modelId="{5B6DF419-4534-4BBD-85DA-83A167092C93}" type="pres">
      <dgm:prSet presAssocID="{EAF05EF0-8B8A-4D29-B3D4-FA51DA9F5F30}" presName="linNode" presStyleCnt="0"/>
      <dgm:spPr/>
    </dgm:pt>
    <dgm:pt modelId="{FB3B3683-03CA-4CAC-8390-05CFCDCF31FD}" type="pres">
      <dgm:prSet presAssocID="{EAF05EF0-8B8A-4D29-B3D4-FA51DA9F5F30}" presName="parentText" presStyleLbl="node1" presStyleIdx="4" presStyleCnt="5">
        <dgm:presLayoutVars>
          <dgm:chMax val="1"/>
          <dgm:bulletEnabled val="1"/>
        </dgm:presLayoutVars>
      </dgm:prSet>
      <dgm:spPr/>
      <dgm:t>
        <a:bodyPr/>
        <a:lstStyle/>
        <a:p>
          <a:endParaRPr lang="en-US"/>
        </a:p>
      </dgm:t>
    </dgm:pt>
    <dgm:pt modelId="{9362B0C9-636F-4B8F-960B-6FFB92AD3470}" type="pres">
      <dgm:prSet presAssocID="{EAF05EF0-8B8A-4D29-B3D4-FA51DA9F5F30}" presName="descendantText" presStyleLbl="alignAccFollowNode1" presStyleIdx="4" presStyleCnt="5">
        <dgm:presLayoutVars>
          <dgm:bulletEnabled val="1"/>
        </dgm:presLayoutVars>
      </dgm:prSet>
      <dgm:spPr/>
      <dgm:t>
        <a:bodyPr/>
        <a:lstStyle/>
        <a:p>
          <a:endParaRPr lang="en-US"/>
        </a:p>
      </dgm:t>
    </dgm:pt>
  </dgm:ptLst>
  <dgm:cxnLst>
    <dgm:cxn modelId="{AED8F03E-CBB0-4D29-B31A-A0535BB97022}" type="presOf" srcId="{2ED4F4AB-938B-4D57-BD36-CB05E716CB29}" destId="{3BF84D47-14A6-46F2-857F-AA506DADA2DA}" srcOrd="0" destOrd="0" presId="urn:microsoft.com/office/officeart/2005/8/layout/vList5"/>
    <dgm:cxn modelId="{136C0678-7B1C-4EAE-B485-F9CB029F8914}" type="presOf" srcId="{02385A76-16A8-4321-B036-512F2A414886}" destId="{84541FEF-21AB-4D27-83FD-9B720111EC52}" srcOrd="0" destOrd="0" presId="urn:microsoft.com/office/officeart/2005/8/layout/vList5"/>
    <dgm:cxn modelId="{DC3AFBB8-6068-47FD-81AC-86C2C2C7F4A3}" srcId="{104F5C21-930D-4281-B480-1CB612DD4E88}" destId="{5339E239-01C6-4D9E-91FF-6A3F234110C1}" srcOrd="0" destOrd="0" parTransId="{05A0E745-7A71-4AA4-8875-7FDFA945C545}" sibTransId="{F16EFA79-8923-4339-9E2C-1CFB3793908B}"/>
    <dgm:cxn modelId="{4EE9445B-FC1C-4C8B-AE54-056D176F6E0C}" srcId="{808EB018-8D75-49AE-A7F7-1487ED154FE5}" destId="{2ED4F4AB-938B-4D57-BD36-CB05E716CB29}" srcOrd="0" destOrd="0" parTransId="{347698D1-278A-451F-B133-A4446C6E300D}" sibTransId="{B6A18DC4-F80E-4101-A079-C775D718C8FD}"/>
    <dgm:cxn modelId="{10E15632-94FE-4911-829C-7B1F92420633}" type="presOf" srcId="{104F5C21-930D-4281-B480-1CB612DD4E88}" destId="{39D91A25-52B0-430C-85FB-0F8E62F945B1}" srcOrd="0" destOrd="0" presId="urn:microsoft.com/office/officeart/2005/8/layout/vList5"/>
    <dgm:cxn modelId="{FD696058-BEF5-4AF4-9BFB-34A03FC8FF79}" srcId="{58FB5E75-4376-4667-87FD-B28BCD38B920}" destId="{104F5C21-930D-4281-B480-1CB612DD4E88}" srcOrd="2" destOrd="0" parTransId="{7DCCEADB-526D-4B8F-BE57-49ABD4E902B7}" sibTransId="{9242C9B4-5559-4A5E-9297-3B695E49D867}"/>
    <dgm:cxn modelId="{F6993AC3-B854-4C8F-AD00-8B164F62A01D}" type="presOf" srcId="{193679AE-D95A-40DA-88EC-67D66930AADB}" destId="{3C73B36F-A74E-43B6-BFA5-8DFD7856DAA0}" srcOrd="0" destOrd="0" presId="urn:microsoft.com/office/officeart/2005/8/layout/vList5"/>
    <dgm:cxn modelId="{B934F840-B889-4194-B329-ADD8D077A002}" srcId="{193679AE-D95A-40DA-88EC-67D66930AADB}" destId="{02385A76-16A8-4321-B036-512F2A414886}" srcOrd="0" destOrd="0" parTransId="{697B8044-5BBC-4B07-BA20-C7F05FC638F0}" sibTransId="{F3DC8700-5F8A-47B4-BEBE-CD326DEC05EB}"/>
    <dgm:cxn modelId="{DD329A03-1E0B-4A9E-89F8-FC80A427797B}" type="presOf" srcId="{EAF05EF0-8B8A-4D29-B3D4-FA51DA9F5F30}" destId="{FB3B3683-03CA-4CAC-8390-05CFCDCF31FD}" srcOrd="0" destOrd="0" presId="urn:microsoft.com/office/officeart/2005/8/layout/vList5"/>
    <dgm:cxn modelId="{3563B9CA-0110-4077-833A-EEA40CAD35F0}" type="presOf" srcId="{58FB5E75-4376-4667-87FD-B28BCD38B920}" destId="{7E2A1EDA-CAAF-4ED1-B843-296D2C26524A}" srcOrd="0" destOrd="0" presId="urn:microsoft.com/office/officeart/2005/8/layout/vList5"/>
    <dgm:cxn modelId="{B42A64CD-5ABD-4098-810F-15525E4B4E43}" type="presOf" srcId="{C274E572-2FEE-4952-9A85-4C75324CABCB}" destId="{9362B0C9-636F-4B8F-960B-6FFB92AD3470}" srcOrd="0" destOrd="0" presId="urn:microsoft.com/office/officeart/2005/8/layout/vList5"/>
    <dgm:cxn modelId="{F25E00D1-37F4-4668-AA84-AA366C8D9AF4}" srcId="{58FB5E75-4376-4667-87FD-B28BCD38B920}" destId="{808EB018-8D75-49AE-A7F7-1487ED154FE5}" srcOrd="1" destOrd="0" parTransId="{B29D6C49-D0B3-4A3C-B8EE-AF33F4871EFA}" sibTransId="{1158E4FE-C39E-404B-86DC-9901D6B4A780}"/>
    <dgm:cxn modelId="{BC29299D-07A8-4C4B-882D-BCECD912BDB2}" type="presOf" srcId="{808EB018-8D75-49AE-A7F7-1487ED154FE5}" destId="{EBE65AED-A3DF-40D8-86D6-F7D82DDFE628}" srcOrd="0" destOrd="0" presId="urn:microsoft.com/office/officeart/2005/8/layout/vList5"/>
    <dgm:cxn modelId="{B446809A-986D-418E-8F58-ED94F15C79B4}" srcId="{58FB5E75-4376-4667-87FD-B28BCD38B920}" destId="{4E78328D-82D4-463A-A512-41DE79971EEC}" srcOrd="3" destOrd="0" parTransId="{06995DD1-B8A2-49F4-9591-2C57D3CD87BD}" sibTransId="{3E76568A-DB06-4EAF-967D-CA6A87EBB0CF}"/>
    <dgm:cxn modelId="{E7C9705E-1D81-4B64-A4D1-8978DC870FCE}" type="presOf" srcId="{4E78328D-82D4-463A-A512-41DE79971EEC}" destId="{D29E73A1-1F38-4C67-8B40-B970AF776A65}" srcOrd="0" destOrd="0" presId="urn:microsoft.com/office/officeart/2005/8/layout/vList5"/>
    <dgm:cxn modelId="{0FAA3D17-91ED-417A-B1EF-53930C371EDF}" type="presOf" srcId="{5339E239-01C6-4D9E-91FF-6A3F234110C1}" destId="{B85B6135-0F9F-47AA-BEB9-6D402CE1483E}" srcOrd="0" destOrd="0" presId="urn:microsoft.com/office/officeart/2005/8/layout/vList5"/>
    <dgm:cxn modelId="{56F8F90C-9B8F-46E2-BFD7-070B82F907B6}" srcId="{4E78328D-82D4-463A-A512-41DE79971EEC}" destId="{B6E2E3A8-7C32-455E-9053-408F87F3745D}" srcOrd="0" destOrd="0" parTransId="{BD3E32F7-1EE5-4017-9324-C1AFC6BBEFC2}" sibTransId="{99B33D78-F525-4CD9-A72F-B2B681E3B44F}"/>
    <dgm:cxn modelId="{20AD2465-6F65-42ED-AC1D-5EE34E9BFB57}" type="presOf" srcId="{B6E2E3A8-7C32-455E-9053-408F87F3745D}" destId="{570185E9-D3F2-4586-829A-C4AF88D9D49C}" srcOrd="0" destOrd="0" presId="urn:microsoft.com/office/officeart/2005/8/layout/vList5"/>
    <dgm:cxn modelId="{67739AC0-3BBD-4F09-884B-F7B5B567F663}" srcId="{58FB5E75-4376-4667-87FD-B28BCD38B920}" destId="{193679AE-D95A-40DA-88EC-67D66930AADB}" srcOrd="0" destOrd="0" parTransId="{ACDD79F7-04D8-4520-9FFD-F0744E459FC9}" sibTransId="{A9082DAF-B47D-41EC-A670-89633AF136BB}"/>
    <dgm:cxn modelId="{8595CDB8-D8BA-48F4-A13F-1D01B5795F70}" srcId="{EAF05EF0-8B8A-4D29-B3D4-FA51DA9F5F30}" destId="{C274E572-2FEE-4952-9A85-4C75324CABCB}" srcOrd="0" destOrd="0" parTransId="{04C2CF94-F5E4-4C6C-B0C4-D936907E58F8}" sibTransId="{C0277851-16B1-4A9F-94CB-67384EFB58E2}"/>
    <dgm:cxn modelId="{F45198CE-F36D-4730-B40E-FB2C69DB1D71}" srcId="{58FB5E75-4376-4667-87FD-B28BCD38B920}" destId="{EAF05EF0-8B8A-4D29-B3D4-FA51DA9F5F30}" srcOrd="4" destOrd="0" parTransId="{977F2984-536B-4B86-896C-A7E5E4821867}" sibTransId="{FFFC6508-2FD6-46D5-A707-549BD34AE1AF}"/>
    <dgm:cxn modelId="{4AD0433E-2220-4564-90CF-9936293F3A20}" type="presOf" srcId="{43F8D984-9C20-4872-A8F1-E6BC83045CCD}" destId="{3BF84D47-14A6-46F2-857F-AA506DADA2DA}" srcOrd="0" destOrd="1" presId="urn:microsoft.com/office/officeart/2005/8/layout/vList5"/>
    <dgm:cxn modelId="{59F19B39-F32A-4682-BC66-4FE6E44314A3}" srcId="{2ED4F4AB-938B-4D57-BD36-CB05E716CB29}" destId="{43F8D984-9C20-4872-A8F1-E6BC83045CCD}" srcOrd="0" destOrd="0" parTransId="{6B38A33C-67D0-43F2-990E-7E5379463E19}" sibTransId="{A14E9A06-60E5-469B-A8F6-1183328B7027}"/>
    <dgm:cxn modelId="{7616E09C-A4C6-43D4-AEC8-DF456B2B7DFF}" type="presParOf" srcId="{7E2A1EDA-CAAF-4ED1-B843-296D2C26524A}" destId="{B541CBE0-3F0E-4DAD-BA74-3439BD1D416C}" srcOrd="0" destOrd="0" presId="urn:microsoft.com/office/officeart/2005/8/layout/vList5"/>
    <dgm:cxn modelId="{3425E77F-E839-49F5-9180-19D8BB4F22A6}" type="presParOf" srcId="{B541CBE0-3F0E-4DAD-BA74-3439BD1D416C}" destId="{3C73B36F-A74E-43B6-BFA5-8DFD7856DAA0}" srcOrd="0" destOrd="0" presId="urn:microsoft.com/office/officeart/2005/8/layout/vList5"/>
    <dgm:cxn modelId="{1BC986C9-A57F-4E3E-9557-188B23DDA8E1}" type="presParOf" srcId="{B541CBE0-3F0E-4DAD-BA74-3439BD1D416C}" destId="{84541FEF-21AB-4D27-83FD-9B720111EC52}" srcOrd="1" destOrd="0" presId="urn:microsoft.com/office/officeart/2005/8/layout/vList5"/>
    <dgm:cxn modelId="{173B0FBF-09CA-430D-BE30-B64E897800BA}" type="presParOf" srcId="{7E2A1EDA-CAAF-4ED1-B843-296D2C26524A}" destId="{0B8A2A38-76FA-466D-BECB-3EEDEC876B48}" srcOrd="1" destOrd="0" presId="urn:microsoft.com/office/officeart/2005/8/layout/vList5"/>
    <dgm:cxn modelId="{27AB4833-788A-40CD-9BC2-A1698ED68B25}" type="presParOf" srcId="{7E2A1EDA-CAAF-4ED1-B843-296D2C26524A}" destId="{09059920-D606-411C-8BD5-3D91916D640D}" srcOrd="2" destOrd="0" presId="urn:microsoft.com/office/officeart/2005/8/layout/vList5"/>
    <dgm:cxn modelId="{DCEE210F-6938-4EB9-864A-35ED0DED210A}" type="presParOf" srcId="{09059920-D606-411C-8BD5-3D91916D640D}" destId="{EBE65AED-A3DF-40D8-86D6-F7D82DDFE628}" srcOrd="0" destOrd="0" presId="urn:microsoft.com/office/officeart/2005/8/layout/vList5"/>
    <dgm:cxn modelId="{5D43B5BD-1091-404B-8558-C9336560A9AB}" type="presParOf" srcId="{09059920-D606-411C-8BD5-3D91916D640D}" destId="{3BF84D47-14A6-46F2-857F-AA506DADA2DA}" srcOrd="1" destOrd="0" presId="urn:microsoft.com/office/officeart/2005/8/layout/vList5"/>
    <dgm:cxn modelId="{E593BB25-0B1E-4E55-90DB-77A1E9D07BC4}" type="presParOf" srcId="{7E2A1EDA-CAAF-4ED1-B843-296D2C26524A}" destId="{FFDDFDD0-390E-4391-A080-95B5665D1018}" srcOrd="3" destOrd="0" presId="urn:microsoft.com/office/officeart/2005/8/layout/vList5"/>
    <dgm:cxn modelId="{EE1F28C6-F7EA-4104-A0C9-7BCFB22923C5}" type="presParOf" srcId="{7E2A1EDA-CAAF-4ED1-B843-296D2C26524A}" destId="{84F23F9D-2076-4126-AEA9-6A58E471F878}" srcOrd="4" destOrd="0" presId="urn:microsoft.com/office/officeart/2005/8/layout/vList5"/>
    <dgm:cxn modelId="{175776A8-4FBE-4DEC-9B78-0FA5556DD3E5}" type="presParOf" srcId="{84F23F9D-2076-4126-AEA9-6A58E471F878}" destId="{39D91A25-52B0-430C-85FB-0F8E62F945B1}" srcOrd="0" destOrd="0" presId="urn:microsoft.com/office/officeart/2005/8/layout/vList5"/>
    <dgm:cxn modelId="{C5BEB48F-A90F-4E77-90F0-E9E1C176B502}" type="presParOf" srcId="{84F23F9D-2076-4126-AEA9-6A58E471F878}" destId="{B85B6135-0F9F-47AA-BEB9-6D402CE1483E}" srcOrd="1" destOrd="0" presId="urn:microsoft.com/office/officeart/2005/8/layout/vList5"/>
    <dgm:cxn modelId="{4B9C019A-863C-462A-8602-84044359C760}" type="presParOf" srcId="{7E2A1EDA-CAAF-4ED1-B843-296D2C26524A}" destId="{15265F43-0EF8-4C39-828F-36A0E15B7998}" srcOrd="5" destOrd="0" presId="urn:microsoft.com/office/officeart/2005/8/layout/vList5"/>
    <dgm:cxn modelId="{1CF9D547-2DEF-4C5A-86EC-93B96AE0A29B}" type="presParOf" srcId="{7E2A1EDA-CAAF-4ED1-B843-296D2C26524A}" destId="{F807957A-4364-4CBB-8EC0-BDAF7F2F036D}" srcOrd="6" destOrd="0" presId="urn:microsoft.com/office/officeart/2005/8/layout/vList5"/>
    <dgm:cxn modelId="{4923BB60-449A-45C9-A5DD-9E78D4F0B3F3}" type="presParOf" srcId="{F807957A-4364-4CBB-8EC0-BDAF7F2F036D}" destId="{D29E73A1-1F38-4C67-8B40-B970AF776A65}" srcOrd="0" destOrd="0" presId="urn:microsoft.com/office/officeart/2005/8/layout/vList5"/>
    <dgm:cxn modelId="{26C43729-23BD-4231-9DB3-7FCBB47AB9F4}" type="presParOf" srcId="{F807957A-4364-4CBB-8EC0-BDAF7F2F036D}" destId="{570185E9-D3F2-4586-829A-C4AF88D9D49C}" srcOrd="1" destOrd="0" presId="urn:microsoft.com/office/officeart/2005/8/layout/vList5"/>
    <dgm:cxn modelId="{A5A394CF-75A2-461F-984D-BA86BED50C01}" type="presParOf" srcId="{7E2A1EDA-CAAF-4ED1-B843-296D2C26524A}" destId="{BA28B507-3E00-4EDE-8B05-11B597D14650}" srcOrd="7" destOrd="0" presId="urn:microsoft.com/office/officeart/2005/8/layout/vList5"/>
    <dgm:cxn modelId="{04EC97A4-2239-4730-A40A-FECBCE48427C}" type="presParOf" srcId="{7E2A1EDA-CAAF-4ED1-B843-296D2C26524A}" destId="{5B6DF419-4534-4BBD-85DA-83A167092C93}" srcOrd="8" destOrd="0" presId="urn:microsoft.com/office/officeart/2005/8/layout/vList5"/>
    <dgm:cxn modelId="{E5318AC4-A1F4-4BDE-AF13-8C7428A3098B}" type="presParOf" srcId="{5B6DF419-4534-4BBD-85DA-83A167092C93}" destId="{FB3B3683-03CA-4CAC-8390-05CFCDCF31FD}" srcOrd="0" destOrd="0" presId="urn:microsoft.com/office/officeart/2005/8/layout/vList5"/>
    <dgm:cxn modelId="{59F5C2CB-0621-444D-8307-4C59B384F632}" type="presParOf" srcId="{5B6DF419-4534-4BBD-85DA-83A167092C93}" destId="{9362B0C9-636F-4B8F-960B-6FFB92AD34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41FEF-21AB-4D27-83FD-9B720111EC52}">
      <dsp:nvSpPr>
        <dsp:cNvPr id="0" name=""/>
        <dsp:cNvSpPr/>
      </dsp:nvSpPr>
      <dsp:spPr>
        <a:xfrm rot="5400000">
          <a:off x="4236279" y="-1698999"/>
          <a:ext cx="750689" cy="4340352"/>
        </a:xfrm>
        <a:prstGeom prst="round2SameRect">
          <a:avLst/>
        </a:prstGeom>
        <a:solidFill>
          <a:schemeClr val="dk2">
            <a:alpha val="90000"/>
            <a:tint val="40000"/>
            <a:hueOff val="0"/>
            <a:satOff val="0"/>
            <a:lumOff val="0"/>
            <a:alphaOff val="0"/>
          </a:schemeClr>
        </a:solidFill>
        <a:ln w="2642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If the district is to be created as a nonprofit corporation, the corporation must be formed and in good standing prior to filing a petition for creation</a:t>
          </a:r>
          <a:r>
            <a:rPr lang="en-US" sz="1000" kern="1200" dirty="0" smtClean="0"/>
            <a:t>. </a:t>
          </a:r>
          <a:endParaRPr lang="en-US" sz="1000" kern="1200" dirty="0"/>
        </a:p>
      </dsp:txBody>
      <dsp:txXfrm rot="-5400000">
        <a:off x="2441448" y="132478"/>
        <a:ext cx="4303706" cy="677397"/>
      </dsp:txXfrm>
    </dsp:sp>
    <dsp:sp modelId="{3C73B36F-A74E-43B6-BFA5-8DFD7856DAA0}">
      <dsp:nvSpPr>
        <dsp:cNvPr id="0" name=""/>
        <dsp:cNvSpPr/>
      </dsp:nvSpPr>
      <dsp:spPr>
        <a:xfrm>
          <a:off x="0" y="1996"/>
          <a:ext cx="2441448" cy="938361"/>
        </a:xfrm>
        <a:prstGeom prst="roundRect">
          <a:avLst/>
        </a:prstGeom>
        <a:solidFill>
          <a:schemeClr val="dk2">
            <a:hueOff val="0"/>
            <a:satOff val="0"/>
            <a:lumOff val="0"/>
            <a:alphaOff val="0"/>
          </a:schemeClr>
        </a:solidFill>
        <a:ln w="2642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US" sz="1900" kern="1200" dirty="0" smtClean="0"/>
            <a:t>Creation of nonprofit </a:t>
          </a:r>
          <a:r>
            <a:rPr lang="en-US" sz="1900" kern="1200" dirty="0" smtClean="0"/>
            <a:t>corporation or</a:t>
          </a:r>
          <a:endParaRPr lang="en-US" sz="1900" kern="1200" dirty="0"/>
        </a:p>
      </dsp:txBody>
      <dsp:txXfrm>
        <a:off x="45807" y="47803"/>
        <a:ext cx="2349834" cy="846747"/>
      </dsp:txXfrm>
    </dsp:sp>
    <dsp:sp modelId="{3BF84D47-14A6-46F2-857F-AA506DADA2DA}">
      <dsp:nvSpPr>
        <dsp:cNvPr id="0" name=""/>
        <dsp:cNvSpPr/>
      </dsp:nvSpPr>
      <dsp:spPr>
        <a:xfrm rot="5400000">
          <a:off x="4098676" y="-674718"/>
          <a:ext cx="1007890" cy="4331878"/>
        </a:xfrm>
        <a:prstGeom prst="round2SameRect">
          <a:avLst/>
        </a:prstGeom>
        <a:solidFill>
          <a:schemeClr val="dk2">
            <a:alpha val="90000"/>
            <a:tint val="40000"/>
            <a:hueOff val="0"/>
            <a:satOff val="0"/>
            <a:lumOff val="0"/>
            <a:alphaOff val="0"/>
          </a:schemeClr>
        </a:solidFill>
        <a:ln w="2642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Creation by ordinance of the governing body upon petition signed by: </a:t>
          </a:r>
          <a:endParaRPr lang="en-US" sz="1100" kern="1200" dirty="0"/>
        </a:p>
        <a:p>
          <a:pPr marL="114300" lvl="2" indent="-57150" algn="l" defTabSz="488950">
            <a:lnSpc>
              <a:spcPct val="90000"/>
            </a:lnSpc>
            <a:spcBef>
              <a:spcPct val="0"/>
            </a:spcBef>
            <a:spcAft>
              <a:spcPct val="15000"/>
            </a:spcAft>
            <a:buChar char="••"/>
          </a:pPr>
          <a:r>
            <a:rPr lang="en-US" sz="1100" kern="1200" dirty="0" smtClean="0"/>
            <a:t>Property owners collectively owning more than 50% of the assessed value of the real property within the proposed district; </a:t>
          </a:r>
          <a:r>
            <a:rPr lang="en-US" sz="1100" b="1" kern="1200" dirty="0" smtClean="0"/>
            <a:t>and</a:t>
          </a:r>
          <a:r>
            <a:rPr lang="en-US" sz="1100" kern="1200" dirty="0" smtClean="0"/>
            <a:t> more than 50% per capita of all owners of real property within the proposed district. </a:t>
          </a:r>
          <a:endParaRPr lang="en-US" sz="1100" kern="1200" dirty="0"/>
        </a:p>
      </dsp:txBody>
      <dsp:txXfrm rot="-5400000">
        <a:off x="2436683" y="1036476"/>
        <a:ext cx="4282677" cy="909488"/>
      </dsp:txXfrm>
    </dsp:sp>
    <dsp:sp modelId="{EBE65AED-A3DF-40D8-86D6-F7D82DDFE628}">
      <dsp:nvSpPr>
        <dsp:cNvPr id="0" name=""/>
        <dsp:cNvSpPr/>
      </dsp:nvSpPr>
      <dsp:spPr>
        <a:xfrm>
          <a:off x="0" y="1022039"/>
          <a:ext cx="2436681" cy="938361"/>
        </a:xfrm>
        <a:prstGeom prst="roundRect">
          <a:avLst/>
        </a:prstGeom>
        <a:solidFill>
          <a:schemeClr val="dk2">
            <a:hueOff val="0"/>
            <a:satOff val="0"/>
            <a:lumOff val="0"/>
            <a:alphaOff val="0"/>
          </a:schemeClr>
        </a:solidFill>
        <a:ln w="2642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US" sz="1900" kern="1200" dirty="0" smtClean="0"/>
            <a:t>Initial Petition</a:t>
          </a:r>
          <a:endParaRPr lang="en-US" sz="1900" kern="1200" dirty="0"/>
        </a:p>
      </dsp:txBody>
      <dsp:txXfrm>
        <a:off x="45807" y="1067846"/>
        <a:ext cx="2345067" cy="846747"/>
      </dsp:txXfrm>
    </dsp:sp>
    <dsp:sp modelId="{B85B6135-0F9F-47AA-BEB9-6D402CE1483E}">
      <dsp:nvSpPr>
        <dsp:cNvPr id="0" name=""/>
        <dsp:cNvSpPr/>
      </dsp:nvSpPr>
      <dsp:spPr>
        <a:xfrm rot="5400000">
          <a:off x="4236279" y="341088"/>
          <a:ext cx="750689" cy="4340352"/>
        </a:xfrm>
        <a:prstGeom prst="round2SameRect">
          <a:avLst/>
        </a:prstGeom>
        <a:solidFill>
          <a:schemeClr val="dk2">
            <a:alpha val="90000"/>
            <a:tint val="40000"/>
            <a:hueOff val="0"/>
            <a:satOff val="0"/>
            <a:lumOff val="0"/>
            <a:alphaOff val="0"/>
          </a:schemeClr>
        </a:solidFill>
        <a:ln w="2642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The municipal clerk must verify, within 90 days after filing, whether the petition meets the requirements of the Act. </a:t>
          </a:r>
          <a:endParaRPr lang="en-US" sz="1100" kern="1200" dirty="0"/>
        </a:p>
      </dsp:txBody>
      <dsp:txXfrm rot="-5400000">
        <a:off x="2441448" y="2172565"/>
        <a:ext cx="4303706" cy="677397"/>
      </dsp:txXfrm>
    </dsp:sp>
    <dsp:sp modelId="{39D91A25-52B0-430C-85FB-0F8E62F945B1}">
      <dsp:nvSpPr>
        <dsp:cNvPr id="0" name=""/>
        <dsp:cNvSpPr/>
      </dsp:nvSpPr>
      <dsp:spPr>
        <a:xfrm>
          <a:off x="0" y="2042083"/>
          <a:ext cx="2441448" cy="938361"/>
        </a:xfrm>
        <a:prstGeom prst="roundRect">
          <a:avLst/>
        </a:prstGeom>
        <a:solidFill>
          <a:schemeClr val="dk2">
            <a:hueOff val="0"/>
            <a:satOff val="0"/>
            <a:lumOff val="0"/>
            <a:alphaOff val="0"/>
          </a:schemeClr>
        </a:solidFill>
        <a:ln w="2642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US" sz="1900" kern="1200" dirty="0" smtClean="0"/>
            <a:t>Verification of Petition</a:t>
          </a:r>
          <a:endParaRPr lang="en-US" sz="1900" kern="1200" dirty="0"/>
        </a:p>
      </dsp:txBody>
      <dsp:txXfrm>
        <a:off x="45807" y="2087890"/>
        <a:ext cx="2349834" cy="846747"/>
      </dsp:txXfrm>
    </dsp:sp>
    <dsp:sp modelId="{570185E9-D3F2-4586-829A-C4AF88D9D49C}">
      <dsp:nvSpPr>
        <dsp:cNvPr id="0" name=""/>
        <dsp:cNvSpPr/>
      </dsp:nvSpPr>
      <dsp:spPr>
        <a:xfrm rot="5400000">
          <a:off x="4236279" y="1326367"/>
          <a:ext cx="750689" cy="4340352"/>
        </a:xfrm>
        <a:prstGeom prst="round2SameRect">
          <a:avLst/>
        </a:prstGeom>
        <a:solidFill>
          <a:schemeClr val="dk2">
            <a:alpha val="90000"/>
            <a:tint val="40000"/>
            <a:hueOff val="0"/>
            <a:satOff val="0"/>
            <a:lumOff val="0"/>
            <a:alphaOff val="0"/>
          </a:schemeClr>
        </a:solidFill>
        <a:ln w="2642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Hold a public hearing regarding the formation of the district</a:t>
          </a:r>
          <a:endParaRPr lang="en-US" sz="1100" kern="1200" dirty="0"/>
        </a:p>
      </dsp:txBody>
      <dsp:txXfrm rot="-5400000">
        <a:off x="2441448" y="3157844"/>
        <a:ext cx="4303706" cy="677397"/>
      </dsp:txXfrm>
    </dsp:sp>
    <dsp:sp modelId="{D29E73A1-1F38-4C67-8B40-B970AF776A65}">
      <dsp:nvSpPr>
        <dsp:cNvPr id="0" name=""/>
        <dsp:cNvSpPr/>
      </dsp:nvSpPr>
      <dsp:spPr>
        <a:xfrm>
          <a:off x="0" y="3027363"/>
          <a:ext cx="2441448" cy="938361"/>
        </a:xfrm>
        <a:prstGeom prst="roundRect">
          <a:avLst/>
        </a:prstGeom>
        <a:solidFill>
          <a:schemeClr val="dk2">
            <a:hueOff val="0"/>
            <a:satOff val="0"/>
            <a:lumOff val="0"/>
            <a:alphaOff val="0"/>
          </a:schemeClr>
        </a:solidFill>
        <a:ln w="2642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US" sz="1900" kern="1200" dirty="0" smtClean="0"/>
            <a:t>Public Hearing</a:t>
          </a:r>
          <a:endParaRPr lang="en-US" sz="1900" kern="1200" dirty="0"/>
        </a:p>
      </dsp:txBody>
      <dsp:txXfrm>
        <a:off x="45807" y="3073170"/>
        <a:ext cx="2349834" cy="846747"/>
      </dsp:txXfrm>
    </dsp:sp>
    <dsp:sp modelId="{9362B0C9-636F-4B8F-960B-6FFB92AD3470}">
      <dsp:nvSpPr>
        <dsp:cNvPr id="0" name=""/>
        <dsp:cNvSpPr/>
      </dsp:nvSpPr>
      <dsp:spPr>
        <a:xfrm rot="5400000">
          <a:off x="4236279" y="2311647"/>
          <a:ext cx="750689" cy="4340352"/>
        </a:xfrm>
        <a:prstGeom prst="round2SameRect">
          <a:avLst/>
        </a:prstGeom>
        <a:solidFill>
          <a:schemeClr val="dk2">
            <a:alpha val="90000"/>
            <a:tint val="40000"/>
            <a:hueOff val="0"/>
            <a:satOff val="0"/>
            <a:lumOff val="0"/>
            <a:alphaOff val="0"/>
          </a:schemeClr>
        </a:solidFill>
        <a:ln w="2642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Ordinance is established</a:t>
          </a:r>
          <a:endParaRPr lang="en-US" sz="1100" kern="1200" dirty="0"/>
        </a:p>
      </dsp:txBody>
      <dsp:txXfrm rot="-5400000">
        <a:off x="2441448" y="4143124"/>
        <a:ext cx="4303706" cy="677397"/>
      </dsp:txXfrm>
    </dsp:sp>
    <dsp:sp modelId="{FB3B3683-03CA-4CAC-8390-05CFCDCF31FD}">
      <dsp:nvSpPr>
        <dsp:cNvPr id="0" name=""/>
        <dsp:cNvSpPr/>
      </dsp:nvSpPr>
      <dsp:spPr>
        <a:xfrm>
          <a:off x="0" y="4012642"/>
          <a:ext cx="2441448" cy="938361"/>
        </a:xfrm>
        <a:prstGeom prst="roundRect">
          <a:avLst/>
        </a:prstGeom>
        <a:solidFill>
          <a:schemeClr val="dk2">
            <a:hueOff val="0"/>
            <a:satOff val="0"/>
            <a:lumOff val="0"/>
            <a:alphaOff val="0"/>
          </a:schemeClr>
        </a:solidFill>
        <a:ln w="2642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US" sz="1900" kern="1200" dirty="0" smtClean="0"/>
            <a:t>Establishment by ordinance</a:t>
          </a:r>
          <a:endParaRPr lang="en-US" sz="1900" kern="1200" dirty="0"/>
        </a:p>
      </dsp:txBody>
      <dsp:txXfrm>
        <a:off x="45807" y="4058449"/>
        <a:ext cx="2349834" cy="84674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3F74EE7-3520-48BF-BDC3-5CA969249C35}"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7A2B-3262-4C25-B32B-C221972F5E42}"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44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F74EE7-3520-48BF-BDC3-5CA969249C35}"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7A2B-3262-4C25-B32B-C221972F5E42}" type="slidenum">
              <a:rPr lang="en-US" smtClean="0"/>
              <a:pPr/>
              <a:t>‹#›</a:t>
            </a:fld>
            <a:endParaRPr lang="en-US"/>
          </a:p>
        </p:txBody>
      </p:sp>
    </p:spTree>
    <p:extLst>
      <p:ext uri="{BB962C8B-B14F-4D97-AF65-F5344CB8AC3E}">
        <p14:creationId xmlns:p14="http://schemas.microsoft.com/office/powerpoint/2010/main" val="1478975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74EE7-3520-48BF-BDC3-5CA969249C35}"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7A2B-3262-4C25-B32B-C221972F5E42}"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28803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3F74EE7-3520-48BF-BDC3-5CA969249C35}"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07A2B-3262-4C25-B32B-C221972F5E42}" type="slidenum">
              <a:rPr lang="en-US" smtClean="0"/>
              <a:pPr/>
              <a:t>‹#›</a:t>
            </a:fld>
            <a:endParaRPr lang="en-US"/>
          </a:p>
        </p:txBody>
      </p:sp>
    </p:spTree>
    <p:extLst>
      <p:ext uri="{BB962C8B-B14F-4D97-AF65-F5344CB8AC3E}">
        <p14:creationId xmlns:p14="http://schemas.microsoft.com/office/powerpoint/2010/main" val="995989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3F74EE7-3520-48BF-BDC3-5CA969249C35}" type="datetimeFigureOut">
              <a:rPr lang="en-US" smtClean="0"/>
              <a:pPr/>
              <a:t>9/29/2017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707A2B-3262-4C25-B32B-C221972F5E42}"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30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F74EE7-3520-48BF-BDC3-5CA969249C35}" type="datetimeFigureOut">
              <a:rPr lang="en-US" smtClean="0"/>
              <a:pPr/>
              <a:t>9/29/2017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707A2B-3262-4C25-B32B-C221972F5E42}" type="slidenum">
              <a:rPr lang="en-US" smtClean="0"/>
              <a:pPr/>
              <a:t>‹#›</a:t>
            </a:fld>
            <a:endParaRPr lang="en-US"/>
          </a:p>
        </p:txBody>
      </p:sp>
    </p:spTree>
    <p:extLst>
      <p:ext uri="{BB962C8B-B14F-4D97-AF65-F5344CB8AC3E}">
        <p14:creationId xmlns:p14="http://schemas.microsoft.com/office/powerpoint/2010/main" val="1103348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F74EE7-3520-48BF-BDC3-5CA969249C35}" type="datetimeFigureOut">
              <a:rPr lang="en-US" smtClean="0"/>
              <a:pPr/>
              <a:t>9/29/2017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707A2B-3262-4C25-B32B-C221972F5E42}" type="slidenum">
              <a:rPr lang="en-US" smtClean="0"/>
              <a:pPr/>
              <a:t>‹#›</a:t>
            </a:fld>
            <a:endParaRPr lang="en-US"/>
          </a:p>
        </p:txBody>
      </p:sp>
    </p:spTree>
    <p:extLst>
      <p:ext uri="{BB962C8B-B14F-4D97-AF65-F5344CB8AC3E}">
        <p14:creationId xmlns:p14="http://schemas.microsoft.com/office/powerpoint/2010/main" val="2283141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F74EE7-3520-48BF-BDC3-5CA969249C35}"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07A2B-3262-4C25-B32B-C221972F5E42}"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914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F74EE7-3520-48BF-BDC3-5CA969249C35}"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07A2B-3262-4C25-B32B-C221972F5E42}" type="slidenum">
              <a:rPr lang="en-US" smtClean="0"/>
              <a:pPr/>
              <a:t>‹#›</a:t>
            </a:fld>
            <a:endParaRPr lang="en-US"/>
          </a:p>
        </p:txBody>
      </p:sp>
    </p:spTree>
    <p:extLst>
      <p:ext uri="{BB962C8B-B14F-4D97-AF65-F5344CB8AC3E}">
        <p14:creationId xmlns:p14="http://schemas.microsoft.com/office/powerpoint/2010/main" val="847434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F74EE7-3520-48BF-BDC3-5CA969249C35}"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7A2B-3262-4C25-B32B-C221972F5E42}" type="slidenum">
              <a:rPr lang="en-US" smtClean="0"/>
              <a:pPr/>
              <a:t>‹#›</a:t>
            </a:fld>
            <a:endParaRPr lang="en-US"/>
          </a:p>
        </p:txBody>
      </p:sp>
    </p:spTree>
    <p:extLst>
      <p:ext uri="{BB962C8B-B14F-4D97-AF65-F5344CB8AC3E}">
        <p14:creationId xmlns:p14="http://schemas.microsoft.com/office/powerpoint/2010/main" val="1589477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F74EE7-3520-48BF-BDC3-5CA969249C35}"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7A2B-3262-4C25-B32B-C221972F5E42}" type="slidenum">
              <a:rPr lang="en-US" smtClean="0"/>
              <a:pPr/>
              <a:t>‹#›</a:t>
            </a:fld>
            <a:endParaRPr lang="en-US"/>
          </a:p>
        </p:txBody>
      </p:sp>
    </p:spTree>
    <p:extLst>
      <p:ext uri="{BB962C8B-B14F-4D97-AF65-F5344CB8AC3E}">
        <p14:creationId xmlns:p14="http://schemas.microsoft.com/office/powerpoint/2010/main" val="3825674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C1846F61-4517-43B3-A793-CD43A20EDEB7}" type="datetimeFigureOut">
              <a:rPr lang="en-US" smtClean="0">
                <a:solidFill>
                  <a:srgbClr val="434342"/>
                </a:solidFill>
              </a:rPr>
              <a:pPr/>
              <a:t>9/29/2017</a:t>
            </a:fld>
            <a:endParaRPr lang="en-US">
              <a:solidFill>
                <a:srgbClr val="434342"/>
              </a:solidFill>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solidFill>
                <a:srgbClr val="434342"/>
              </a:solidFill>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804FA1FE-BA19-418C-9CCC-CA443A01AB6E}" type="slidenum">
              <a:rPr lang="en-US" smtClean="0">
                <a:solidFill>
                  <a:srgbClr val="434342"/>
                </a:solidFill>
              </a:rPr>
              <a:pPr/>
              <a:t>‹#›</a:t>
            </a:fld>
            <a:endParaRPr lang="en-US">
              <a:solidFill>
                <a:srgbClr val="434342"/>
              </a:solidFill>
            </a:endParaRPr>
          </a:p>
        </p:txBody>
      </p:sp>
    </p:spTree>
    <p:extLst>
      <p:ext uri="{BB962C8B-B14F-4D97-AF65-F5344CB8AC3E}">
        <p14:creationId xmlns:p14="http://schemas.microsoft.com/office/powerpoint/2010/main" val="387010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revisor.mo.gov/main/Home.asp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dynamic.stlouis-mo.gov/citydata/download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West End CID Stakeholder Meeting</a:t>
            </a:r>
            <a:endParaRPr lang="en-US" dirty="0"/>
          </a:p>
        </p:txBody>
      </p:sp>
      <p:sp>
        <p:nvSpPr>
          <p:cNvPr id="3" name="Subtitle 2"/>
          <p:cNvSpPr>
            <a:spLocks noGrp="1"/>
          </p:cNvSpPr>
          <p:nvPr>
            <p:ph type="subTitle" idx="1"/>
          </p:nvPr>
        </p:nvSpPr>
        <p:spPr/>
        <p:txBody>
          <a:bodyPr/>
          <a:lstStyle/>
          <a:p>
            <a:r>
              <a:rPr lang="en-US" dirty="0" smtClean="0"/>
              <a:t>October 1, 2017</a:t>
            </a:r>
            <a:endParaRPr lang="en-US" dirty="0"/>
          </a:p>
        </p:txBody>
      </p:sp>
    </p:spTree>
    <p:extLst>
      <p:ext uri="{BB962C8B-B14F-4D97-AF65-F5344CB8AC3E}">
        <p14:creationId xmlns:p14="http://schemas.microsoft.com/office/powerpoint/2010/main" val="2842259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Meeting Recap</a:t>
            </a:r>
            <a:endParaRPr lang="en-US" dirty="0"/>
          </a:p>
        </p:txBody>
      </p:sp>
      <p:sp>
        <p:nvSpPr>
          <p:cNvPr id="3" name="Content Placeholder 2"/>
          <p:cNvSpPr>
            <a:spLocks noGrp="1"/>
          </p:cNvSpPr>
          <p:nvPr>
            <p:ph idx="1"/>
          </p:nvPr>
        </p:nvSpPr>
        <p:spPr/>
        <p:txBody>
          <a:bodyPr/>
          <a:lstStyle/>
          <a:p>
            <a:pPr lvl="1"/>
            <a:endParaRPr lang="en-US" dirty="0" smtClean="0"/>
          </a:p>
          <a:p>
            <a:pPr lvl="1"/>
            <a:r>
              <a:rPr lang="en-US" dirty="0" smtClean="0"/>
              <a:t>Boundaries</a:t>
            </a:r>
          </a:p>
          <a:p>
            <a:pPr lvl="2"/>
            <a:r>
              <a:rPr lang="en-US" dirty="0" smtClean="0"/>
              <a:t>District boundaries confirmed</a:t>
            </a:r>
          </a:p>
          <a:p>
            <a:pPr lvl="1"/>
            <a:r>
              <a:rPr lang="en-US" dirty="0" smtClean="0"/>
              <a:t>Type of </a:t>
            </a:r>
            <a:r>
              <a:rPr lang="en-US" dirty="0" smtClean="0"/>
              <a:t>District</a:t>
            </a:r>
            <a:endParaRPr lang="en-US" dirty="0" smtClean="0"/>
          </a:p>
          <a:p>
            <a:pPr lvl="2"/>
            <a:r>
              <a:rPr lang="en-US" dirty="0" smtClean="0"/>
              <a:t>Unanimous vote to pursue CID</a:t>
            </a:r>
          </a:p>
          <a:p>
            <a:pPr lvl="1"/>
            <a:r>
              <a:rPr lang="en-US" dirty="0" smtClean="0"/>
              <a:t>Community Engagement </a:t>
            </a:r>
          </a:p>
          <a:p>
            <a:pPr lvl="2"/>
            <a:r>
              <a:rPr lang="en-US" dirty="0" smtClean="0"/>
              <a:t>Expansion of stakeholder group</a:t>
            </a:r>
          </a:p>
          <a:p>
            <a:pPr lvl="1"/>
            <a:endParaRPr lang="en-US" dirty="0"/>
          </a:p>
        </p:txBody>
      </p:sp>
    </p:spTree>
    <p:extLst>
      <p:ext uri="{BB962C8B-B14F-4D97-AF65-F5344CB8AC3E}">
        <p14:creationId xmlns:p14="http://schemas.microsoft.com/office/powerpoint/2010/main" val="1356384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lstStyle/>
          <a:p>
            <a:pPr lvl="0"/>
            <a:r>
              <a:rPr lang="en-US" dirty="0" smtClean="0">
                <a:solidFill>
                  <a:prstClr val="black"/>
                </a:solidFill>
              </a:rPr>
              <a:t>Organizing a CID</a:t>
            </a:r>
            <a:endParaRPr lang="en-US" dirty="0">
              <a:solidFill>
                <a:prstClr val="black"/>
              </a:solidFill>
            </a:endParaRPr>
          </a:p>
          <a:p>
            <a:r>
              <a:rPr lang="en-US" dirty="0" smtClean="0">
                <a:solidFill>
                  <a:prstClr val="black"/>
                </a:solidFill>
              </a:rPr>
              <a:t>Community Engagement</a:t>
            </a:r>
            <a:endParaRPr lang="en-US" dirty="0">
              <a:solidFill>
                <a:prstClr val="black"/>
              </a:solidFill>
            </a:endParaRPr>
          </a:p>
          <a:p>
            <a:pPr lvl="0"/>
            <a:r>
              <a:rPr lang="en-US" dirty="0" smtClean="0">
                <a:solidFill>
                  <a:prstClr val="black"/>
                </a:solidFill>
              </a:rPr>
              <a:t>Special </a:t>
            </a:r>
            <a:r>
              <a:rPr lang="en-US" dirty="0">
                <a:solidFill>
                  <a:prstClr val="black"/>
                </a:solidFill>
              </a:rPr>
              <a:t>Assessment Scenarios</a:t>
            </a:r>
          </a:p>
          <a:p>
            <a:endParaRPr lang="en-US" dirty="0"/>
          </a:p>
        </p:txBody>
      </p:sp>
    </p:spTree>
    <p:extLst>
      <p:ext uri="{BB962C8B-B14F-4D97-AF65-F5344CB8AC3E}">
        <p14:creationId xmlns:p14="http://schemas.microsoft.com/office/powerpoint/2010/main" val="726750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Organizing a CID</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91826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90600"/>
          </a:xfrm>
        </p:spPr>
        <p:txBody>
          <a:bodyPr>
            <a:normAutofit fontScale="90000"/>
          </a:bodyPr>
          <a:lstStyle/>
          <a:p>
            <a:r>
              <a:rPr lang="en-US" b="1" dirty="0">
                <a:latin typeface="Calibri"/>
                <a:ea typeface="Calibri"/>
                <a:cs typeface="Times New Roman"/>
              </a:rPr>
              <a:t>Missouri Revised Statutes</a:t>
            </a:r>
            <a:r>
              <a:rPr lang="en-US" dirty="0">
                <a:latin typeface="Calibri"/>
                <a:ea typeface="Calibri"/>
                <a:cs typeface="Times New Roman"/>
              </a:rPr>
              <a:t/>
            </a:r>
            <a:br>
              <a:rPr lang="en-US" dirty="0">
                <a:latin typeface="Calibri"/>
                <a:ea typeface="Calibri"/>
                <a:cs typeface="Times New Roman"/>
              </a:rPr>
            </a:br>
            <a:endParaRPr lang="en-US" dirty="0"/>
          </a:p>
        </p:txBody>
      </p:sp>
      <p:sp>
        <p:nvSpPr>
          <p:cNvPr id="3" name="Content Placeholder 2"/>
          <p:cNvSpPr>
            <a:spLocks noGrp="1"/>
          </p:cNvSpPr>
          <p:nvPr>
            <p:ph idx="1"/>
          </p:nvPr>
        </p:nvSpPr>
        <p:spPr/>
        <p:txBody>
          <a:bodyPr/>
          <a:lstStyle/>
          <a:p>
            <a:pPr marL="0" marR="0" indent="0" algn="ctr">
              <a:lnSpc>
                <a:spcPct val="115000"/>
              </a:lnSpc>
              <a:spcBef>
                <a:spcPts val="0"/>
              </a:spcBef>
              <a:spcAft>
                <a:spcPts val="1000"/>
              </a:spcAft>
              <a:buNone/>
            </a:pPr>
            <a:r>
              <a:rPr lang="en-US" b="1" dirty="0">
                <a:latin typeface="Calibri"/>
                <a:ea typeface="Calibri"/>
                <a:cs typeface="Times New Roman"/>
              </a:rPr>
              <a:t>Missouri Revised Statutes</a:t>
            </a:r>
            <a:endParaRPr lang="en-US" dirty="0">
              <a:latin typeface="Calibri"/>
              <a:ea typeface="Calibri"/>
              <a:cs typeface="Times New Roman"/>
            </a:endParaRPr>
          </a:p>
          <a:p>
            <a:pPr marL="0" marR="0" indent="0" algn="ctr">
              <a:lnSpc>
                <a:spcPct val="115000"/>
              </a:lnSpc>
              <a:spcBef>
                <a:spcPts val="0"/>
              </a:spcBef>
              <a:spcAft>
                <a:spcPts val="1000"/>
              </a:spcAft>
              <a:buNone/>
            </a:pPr>
            <a:r>
              <a:rPr lang="en-US" b="1" dirty="0">
                <a:latin typeface="Calibri"/>
                <a:ea typeface="Calibri"/>
                <a:cs typeface="Times New Roman"/>
              </a:rPr>
              <a:t>Chapter </a:t>
            </a:r>
            <a:r>
              <a:rPr lang="en-US" b="1" dirty="0" smtClean="0">
                <a:latin typeface="Calibri"/>
                <a:ea typeface="Calibri"/>
                <a:cs typeface="Times New Roman"/>
              </a:rPr>
              <a:t>67</a:t>
            </a:r>
          </a:p>
          <a:p>
            <a:pPr marL="0" marR="0" indent="0" algn="ctr">
              <a:lnSpc>
                <a:spcPct val="115000"/>
              </a:lnSpc>
              <a:spcBef>
                <a:spcPts val="0"/>
              </a:spcBef>
              <a:spcAft>
                <a:spcPts val="1000"/>
              </a:spcAft>
              <a:buNone/>
            </a:pPr>
            <a:r>
              <a:rPr lang="en-US" b="1" dirty="0" smtClean="0">
                <a:latin typeface="Calibri"/>
                <a:ea typeface="Calibri"/>
                <a:cs typeface="Times New Roman"/>
              </a:rPr>
              <a:t>67.1401-67.1571</a:t>
            </a:r>
            <a:endParaRPr lang="en-US" dirty="0">
              <a:latin typeface="Calibri"/>
              <a:ea typeface="Calibri"/>
              <a:cs typeface="Times New Roman"/>
            </a:endParaRPr>
          </a:p>
          <a:p>
            <a:pPr marL="0" marR="0" indent="0" algn="ctr">
              <a:lnSpc>
                <a:spcPct val="115000"/>
              </a:lnSpc>
              <a:spcBef>
                <a:spcPts val="0"/>
              </a:spcBef>
              <a:spcAft>
                <a:spcPts val="1000"/>
              </a:spcAft>
              <a:buNone/>
            </a:pPr>
            <a:r>
              <a:rPr lang="en-US" b="1" dirty="0">
                <a:latin typeface="Calibri"/>
                <a:ea typeface="Calibri"/>
                <a:cs typeface="Times New Roman"/>
              </a:rPr>
              <a:t>Political Subdivisions, Miscellaneous Powers</a:t>
            </a:r>
            <a:endParaRPr lang="en-US" dirty="0">
              <a:latin typeface="Calibri"/>
              <a:ea typeface="Calibri"/>
              <a:cs typeface="Times New Roman"/>
            </a:endParaRPr>
          </a:p>
          <a:p>
            <a:pPr marL="0" marR="0" indent="0" algn="ctr">
              <a:lnSpc>
                <a:spcPct val="115000"/>
              </a:lnSpc>
              <a:spcBef>
                <a:spcPts val="0"/>
              </a:spcBef>
              <a:spcAft>
                <a:spcPts val="1000"/>
              </a:spcAft>
              <a:buNone/>
            </a:pPr>
            <a:r>
              <a:rPr lang="en-US" b="1" u="sng" dirty="0" smtClean="0">
                <a:solidFill>
                  <a:srgbClr val="0000FF"/>
                </a:solidFill>
                <a:latin typeface="Calibri"/>
                <a:ea typeface="Calibri"/>
                <a:cs typeface="Times New Roman"/>
                <a:hlinkClick r:id="rId2"/>
              </a:rPr>
              <a:t>http</a:t>
            </a:r>
            <a:r>
              <a:rPr lang="en-US" b="1" u="sng" dirty="0">
                <a:solidFill>
                  <a:srgbClr val="0000FF"/>
                </a:solidFill>
                <a:latin typeface="Calibri"/>
                <a:ea typeface="Calibri"/>
                <a:cs typeface="Times New Roman"/>
                <a:hlinkClick r:id="rId2"/>
              </a:rPr>
              <a:t>://revisor.mo.gov/main/Home.aspx</a:t>
            </a:r>
            <a:endParaRPr lang="en-US" dirty="0">
              <a:latin typeface="Calibri"/>
              <a:ea typeface="Calibri"/>
              <a:cs typeface="Times New Roman"/>
            </a:endParaRPr>
          </a:p>
          <a:p>
            <a:endParaRPr lang="en-US" dirty="0"/>
          </a:p>
        </p:txBody>
      </p:sp>
    </p:spTree>
    <p:extLst>
      <p:ext uri="{BB962C8B-B14F-4D97-AF65-F5344CB8AC3E}">
        <p14:creationId xmlns:p14="http://schemas.microsoft.com/office/powerpoint/2010/main" val="290504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CIDs</a:t>
            </a:r>
            <a:endParaRPr lang="en-US" dirty="0"/>
          </a:p>
        </p:txBody>
      </p:sp>
      <p:sp>
        <p:nvSpPr>
          <p:cNvPr id="3" name="Content Placeholder 2"/>
          <p:cNvSpPr>
            <a:spLocks noGrp="1"/>
          </p:cNvSpPr>
          <p:nvPr>
            <p:ph idx="1"/>
          </p:nvPr>
        </p:nvSpPr>
        <p:spPr/>
        <p:txBody>
          <a:bodyPr/>
          <a:lstStyle/>
          <a:p>
            <a:r>
              <a:rPr lang="en-US" dirty="0" smtClean="0"/>
              <a:t>There are two main types of CIDs in Missouri:</a:t>
            </a:r>
          </a:p>
          <a:p>
            <a:pPr lvl="1" fontAlgn="base"/>
            <a:r>
              <a:rPr lang="en-US" dirty="0"/>
              <a:t>1. Political subdivisions (which are funded by public money via sales tax assessments)</a:t>
            </a:r>
          </a:p>
          <a:p>
            <a:pPr lvl="1" fontAlgn="base"/>
            <a:r>
              <a:rPr lang="en-US" dirty="0"/>
              <a:t>2. Not-for-profits (which are funded by </a:t>
            </a:r>
            <a:r>
              <a:rPr lang="en-US" dirty="0" smtClean="0"/>
              <a:t>special </a:t>
            </a:r>
            <a:r>
              <a:rPr lang="en-US" dirty="0"/>
              <a:t>assessments</a:t>
            </a:r>
            <a:r>
              <a:rPr lang="en-US" dirty="0" smtClean="0"/>
              <a:t>)</a:t>
            </a:r>
          </a:p>
          <a:p>
            <a:pPr lvl="2" fontAlgn="base"/>
            <a:r>
              <a:rPr lang="en-US" b="1" dirty="0"/>
              <a:t>Special </a:t>
            </a:r>
            <a:r>
              <a:rPr lang="en-US" b="1" dirty="0" smtClean="0"/>
              <a:t>Assessment: </a:t>
            </a:r>
            <a:r>
              <a:rPr lang="en-US" dirty="0" smtClean="0"/>
              <a:t>A </a:t>
            </a:r>
            <a:r>
              <a:rPr lang="en-US" dirty="0"/>
              <a:t>real property tax proportionately levied on homeowners and </a:t>
            </a:r>
            <a:r>
              <a:rPr lang="en-US" dirty="0" smtClean="0"/>
              <a:t>property owners </a:t>
            </a:r>
            <a:r>
              <a:rPr lang="en-US" dirty="0"/>
              <a:t>to cover the costs of improvements that will be for the benefit of all upon whom it is imposed.</a:t>
            </a:r>
          </a:p>
          <a:p>
            <a:pPr lvl="2" fontAlgn="base"/>
            <a:endParaRPr lang="en-US" dirty="0"/>
          </a:p>
          <a:p>
            <a:pPr lvl="1"/>
            <a:endParaRPr lang="en-US" dirty="0"/>
          </a:p>
        </p:txBody>
      </p:sp>
    </p:spTree>
    <p:extLst>
      <p:ext uri="{BB962C8B-B14F-4D97-AF65-F5344CB8AC3E}">
        <p14:creationId xmlns:p14="http://schemas.microsoft.com/office/powerpoint/2010/main" val="773661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333337748"/>
              </p:ext>
            </p:extLst>
          </p:nvPr>
        </p:nvGraphicFramePr>
        <p:xfrm>
          <a:off x="1295400" y="1524000"/>
          <a:ext cx="67818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smtClean="0"/>
              <a:t>Organizing a CID</a:t>
            </a:r>
            <a:endParaRPr lang="en-US" dirty="0"/>
          </a:p>
        </p:txBody>
      </p:sp>
    </p:spTree>
    <p:extLst>
      <p:ext uri="{BB962C8B-B14F-4D97-AF65-F5344CB8AC3E}">
        <p14:creationId xmlns:p14="http://schemas.microsoft.com/office/powerpoint/2010/main" val="1657263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of Nonprofit Corporation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chemeClr val="tx2"/>
                </a:solidFill>
              </a:rPr>
              <a:t>1. Choose </a:t>
            </a:r>
            <a:r>
              <a:rPr lang="en-US" dirty="0" smtClean="0">
                <a:solidFill>
                  <a:schemeClr val="tx2"/>
                </a:solidFill>
              </a:rPr>
              <a:t>who </a:t>
            </a:r>
            <a:r>
              <a:rPr lang="en-US" dirty="0" smtClean="0">
                <a:solidFill>
                  <a:schemeClr val="tx2"/>
                </a:solidFill>
              </a:rPr>
              <a:t>will be </a:t>
            </a:r>
            <a:r>
              <a:rPr lang="en-US" dirty="0">
                <a:solidFill>
                  <a:schemeClr val="tx2"/>
                </a:solidFill>
              </a:rPr>
              <a:t>the initial directors on your </a:t>
            </a:r>
            <a:r>
              <a:rPr lang="en-US" dirty="0" smtClean="0">
                <a:solidFill>
                  <a:schemeClr val="tx2"/>
                </a:solidFill>
              </a:rPr>
              <a:t>board</a:t>
            </a:r>
          </a:p>
          <a:p>
            <a:pPr lvl="1"/>
            <a:r>
              <a:rPr lang="en-US" dirty="0"/>
              <a:t>In Missouri, your nonprofit corporation must have three or more directors.</a:t>
            </a:r>
            <a:endParaRPr lang="en-US" dirty="0" smtClean="0"/>
          </a:p>
          <a:p>
            <a:r>
              <a:rPr lang="en-US" dirty="0">
                <a:solidFill>
                  <a:schemeClr val="tx2"/>
                </a:solidFill>
              </a:rPr>
              <a:t>2. Choose a name for your Missouri nonprofit </a:t>
            </a:r>
            <a:r>
              <a:rPr lang="en-US" dirty="0" smtClean="0">
                <a:solidFill>
                  <a:schemeClr val="tx2"/>
                </a:solidFill>
              </a:rPr>
              <a:t>corporation</a:t>
            </a:r>
          </a:p>
          <a:p>
            <a:r>
              <a:rPr lang="en-US" dirty="0">
                <a:solidFill>
                  <a:schemeClr val="tx2"/>
                </a:solidFill>
              </a:rPr>
              <a:t>3. Prepare and file your nonprofit articles of </a:t>
            </a:r>
            <a:r>
              <a:rPr lang="en-US" dirty="0" smtClean="0">
                <a:solidFill>
                  <a:schemeClr val="tx2"/>
                </a:solidFill>
              </a:rPr>
              <a:t>incorporation</a:t>
            </a:r>
          </a:p>
          <a:p>
            <a:pPr lvl="1"/>
            <a:r>
              <a:rPr lang="en-US" dirty="0"/>
              <a:t>You will need to create and file nonprofit articles of incorporation with the Missouri Secretary of State’s office. The articles of incorporation contain basic information about your nonprofit, including:</a:t>
            </a:r>
          </a:p>
          <a:p>
            <a:pPr lvl="2"/>
            <a:r>
              <a:rPr lang="en-US" dirty="0"/>
              <a:t>its name</a:t>
            </a:r>
          </a:p>
          <a:p>
            <a:pPr lvl="2"/>
            <a:r>
              <a:rPr lang="en-US" dirty="0"/>
              <a:t>whether it is a public benefit or mutual benefit corporation</a:t>
            </a:r>
          </a:p>
          <a:p>
            <a:pPr lvl="2"/>
            <a:r>
              <a:rPr lang="en-US" dirty="0"/>
              <a:t>the street address of its initial registered office and the name of its initial registered agent at that office</a:t>
            </a:r>
          </a:p>
          <a:p>
            <a:pPr lvl="2"/>
            <a:r>
              <a:rPr lang="en-US" dirty="0"/>
              <a:t>the name and address of each incorporator</a:t>
            </a:r>
          </a:p>
          <a:p>
            <a:pPr lvl="2"/>
            <a:r>
              <a:rPr lang="en-US" dirty="0"/>
              <a:t>whether it will have members, and</a:t>
            </a:r>
          </a:p>
          <a:p>
            <a:pPr lvl="2"/>
            <a:r>
              <a:rPr lang="en-US" dirty="0"/>
              <a:t>a statement regarding distribution of assets upon </a:t>
            </a:r>
            <a:r>
              <a:rPr lang="en-US" dirty="0" smtClean="0"/>
              <a:t>dissolution</a:t>
            </a:r>
          </a:p>
        </p:txBody>
      </p:sp>
    </p:spTree>
    <p:extLst>
      <p:ext uri="{BB962C8B-B14F-4D97-AF65-F5344CB8AC3E}">
        <p14:creationId xmlns:p14="http://schemas.microsoft.com/office/powerpoint/2010/main" val="2016685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of Nonprofit Corporation</a:t>
            </a:r>
            <a:endParaRPr lang="en-US" dirty="0"/>
          </a:p>
        </p:txBody>
      </p:sp>
      <p:sp>
        <p:nvSpPr>
          <p:cNvPr id="3" name="Content Placeholder 2"/>
          <p:cNvSpPr>
            <a:spLocks noGrp="1"/>
          </p:cNvSpPr>
          <p:nvPr>
            <p:ph idx="1"/>
          </p:nvPr>
        </p:nvSpPr>
        <p:spPr/>
        <p:txBody>
          <a:bodyPr>
            <a:normAutofit/>
          </a:bodyPr>
          <a:lstStyle/>
          <a:p>
            <a:pPr lvl="0">
              <a:buClr>
                <a:srgbClr val="93A299"/>
              </a:buClr>
            </a:pPr>
            <a:r>
              <a:rPr lang="en-US" sz="2200" dirty="0">
                <a:solidFill>
                  <a:schemeClr val="tx2"/>
                </a:solidFill>
              </a:rPr>
              <a:t>4. Prepare bylaws for your Missouri nonprofit </a:t>
            </a:r>
            <a:r>
              <a:rPr lang="en-US" sz="2200" dirty="0" smtClean="0">
                <a:solidFill>
                  <a:schemeClr val="tx2"/>
                </a:solidFill>
              </a:rPr>
              <a:t>corporation</a:t>
            </a:r>
          </a:p>
          <a:p>
            <a:pPr lvl="1">
              <a:buClr>
                <a:srgbClr val="93A299"/>
              </a:buClr>
            </a:pPr>
            <a:r>
              <a:rPr lang="en-US" sz="1800" dirty="0">
                <a:solidFill>
                  <a:srgbClr val="272727"/>
                </a:solidFill>
                <a:latin typeface="Proxima Nova Rg Regular"/>
              </a:rPr>
              <a:t>You'll need to prepare bylaws that comply with Missouri law and contain the rules and procedures your corporation will follow for holding meetings, electing officers and directors, and taking care of other corporate formalities required in Missouri. Your bylaws do not need to be filed with the Missouri Secretary of State -- they are your internal operating manual</a:t>
            </a:r>
            <a:endParaRPr lang="en-US" sz="1800" dirty="0">
              <a:solidFill>
                <a:schemeClr val="tx2"/>
              </a:solidFill>
            </a:endParaRPr>
          </a:p>
          <a:p>
            <a:pPr lvl="0">
              <a:buClr>
                <a:srgbClr val="93A299"/>
              </a:buClr>
            </a:pPr>
            <a:r>
              <a:rPr lang="en-US" sz="2200" dirty="0">
                <a:solidFill>
                  <a:schemeClr val="tx2"/>
                </a:solidFill>
              </a:rPr>
              <a:t>5. Hold a meeting of your board of </a:t>
            </a:r>
            <a:r>
              <a:rPr lang="en-US" sz="2200" dirty="0" smtClean="0">
                <a:solidFill>
                  <a:schemeClr val="tx2"/>
                </a:solidFill>
              </a:rPr>
              <a:t>directors</a:t>
            </a:r>
          </a:p>
          <a:p>
            <a:pPr lvl="1">
              <a:buClr>
                <a:srgbClr val="93A299"/>
              </a:buClr>
            </a:pPr>
            <a:r>
              <a:rPr lang="en-US" sz="1800" dirty="0" smtClean="0"/>
              <a:t>Conduct your </a:t>
            </a:r>
            <a:r>
              <a:rPr lang="en-US" sz="1800" dirty="0"/>
              <a:t>Missouri nonprofit corporation’s first meeting. The top priorities of this meeting should be to appoint and elect officers and directors, and to adopt your nonprofit corporation’s bylaws.</a:t>
            </a:r>
            <a:endParaRPr lang="en-US" sz="1800" dirty="0" smtClean="0"/>
          </a:p>
          <a:p>
            <a:pPr lvl="0">
              <a:buClr>
                <a:srgbClr val="93A299"/>
              </a:buClr>
            </a:pPr>
            <a:r>
              <a:rPr lang="en-US" sz="2200" dirty="0" smtClean="0">
                <a:solidFill>
                  <a:schemeClr val="tx2"/>
                </a:solidFill>
              </a:rPr>
              <a:t>6. Apply for 501(C)(3) status </a:t>
            </a:r>
          </a:p>
          <a:p>
            <a:pPr lvl="1">
              <a:buClr>
                <a:srgbClr val="93A299"/>
              </a:buClr>
            </a:pPr>
            <a:r>
              <a:rPr lang="en-US" sz="1800" dirty="0" smtClean="0"/>
              <a:t>Apply for established nonprofit to be tax-exempt</a:t>
            </a:r>
            <a:endParaRPr lang="en-US" sz="1800" dirty="0"/>
          </a:p>
          <a:p>
            <a:endParaRPr lang="en-US" dirty="0" smtClean="0"/>
          </a:p>
        </p:txBody>
      </p:sp>
    </p:spTree>
    <p:extLst>
      <p:ext uri="{BB962C8B-B14F-4D97-AF65-F5344CB8AC3E}">
        <p14:creationId xmlns:p14="http://schemas.microsoft.com/office/powerpoint/2010/main" val="2588754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of Political </a:t>
            </a:r>
            <a:r>
              <a:rPr lang="en-US" dirty="0" smtClean="0"/>
              <a:t>Subdivision</a:t>
            </a:r>
            <a:endParaRPr lang="en-US" dirty="0"/>
          </a:p>
        </p:txBody>
      </p:sp>
      <p:sp>
        <p:nvSpPr>
          <p:cNvPr id="3" name="Content Placeholder 2"/>
          <p:cNvSpPr>
            <a:spLocks noGrp="1"/>
          </p:cNvSpPr>
          <p:nvPr>
            <p:ph idx="1"/>
          </p:nvPr>
        </p:nvSpPr>
        <p:spPr/>
        <p:txBody>
          <a:bodyPr>
            <a:normAutofit/>
          </a:bodyPr>
          <a:lstStyle/>
          <a:p>
            <a:r>
              <a:rPr lang="en-US" dirty="0" smtClean="0"/>
              <a:t>Created after the petition process when ordinance has been successfully established, similar to a municipality</a:t>
            </a:r>
          </a:p>
          <a:p>
            <a:r>
              <a:rPr lang="en-US" dirty="0" smtClean="0"/>
              <a:t>No nonprofit application process</a:t>
            </a:r>
          </a:p>
        </p:txBody>
      </p:sp>
    </p:spTree>
    <p:extLst>
      <p:ext uri="{BB962C8B-B14F-4D97-AF65-F5344CB8AC3E}">
        <p14:creationId xmlns:p14="http://schemas.microsoft.com/office/powerpoint/2010/main" val="329027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 </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solidFill>
              </a:rPr>
              <a:t>Political subdivision</a:t>
            </a:r>
          </a:p>
          <a:p>
            <a:pPr lvl="1"/>
            <a:r>
              <a:rPr lang="en-US" dirty="0" smtClean="0"/>
              <a:t>If </a:t>
            </a:r>
            <a:r>
              <a:rPr lang="en-US" dirty="0"/>
              <a:t>the CID is organized as a political subdivision, the District can impose a sales </a:t>
            </a:r>
            <a:r>
              <a:rPr lang="en-US" dirty="0" smtClean="0"/>
              <a:t>tax on </a:t>
            </a:r>
            <a:r>
              <a:rPr lang="en-US" dirty="0"/>
              <a:t>most retail sales and/or a real property tax</a:t>
            </a:r>
            <a:r>
              <a:rPr lang="en-US" dirty="0" smtClean="0"/>
              <a:t>.</a:t>
            </a:r>
          </a:p>
          <a:p>
            <a:pPr lvl="1"/>
            <a:r>
              <a:rPr lang="en-US" dirty="0" smtClean="0"/>
              <a:t>Appointment </a:t>
            </a:r>
            <a:r>
              <a:rPr lang="en-US" dirty="0"/>
              <a:t>of </a:t>
            </a:r>
            <a:r>
              <a:rPr lang="en-US" dirty="0" smtClean="0"/>
              <a:t>directors.</a:t>
            </a:r>
          </a:p>
          <a:p>
            <a:pPr lvl="2"/>
            <a:r>
              <a:rPr lang="en-US" dirty="0" smtClean="0"/>
              <a:t>Appointments </a:t>
            </a:r>
            <a:r>
              <a:rPr lang="en-US" dirty="0"/>
              <a:t>are made by chief elected officer of the municipality with the consent of the governing body. </a:t>
            </a:r>
            <a:endParaRPr lang="en-US" dirty="0" smtClean="0"/>
          </a:p>
          <a:p>
            <a:r>
              <a:rPr lang="en-US" dirty="0" smtClean="0">
                <a:solidFill>
                  <a:schemeClr val="tx2"/>
                </a:solidFill>
              </a:rPr>
              <a:t>Nonprofit</a:t>
            </a:r>
          </a:p>
          <a:p>
            <a:pPr lvl="1"/>
            <a:r>
              <a:rPr lang="en-US" dirty="0" smtClean="0"/>
              <a:t>If </a:t>
            </a:r>
            <a:r>
              <a:rPr lang="en-US" dirty="0"/>
              <a:t>the CID is organized as a non-profit corporation, it may only impose special assessments to finance the cost of improvements and services</a:t>
            </a:r>
            <a:r>
              <a:rPr lang="en-US" dirty="0" smtClean="0"/>
              <a:t>.</a:t>
            </a:r>
          </a:p>
          <a:p>
            <a:pPr lvl="1"/>
            <a:r>
              <a:rPr lang="en-US" dirty="0" smtClean="0"/>
              <a:t>Nonprofit must </a:t>
            </a:r>
            <a:r>
              <a:rPr lang="en-US" dirty="0"/>
              <a:t>be formed and in good standing prior to filing a petition for creation. </a:t>
            </a:r>
            <a:endParaRPr lang="en-US" dirty="0" smtClean="0"/>
          </a:p>
        </p:txBody>
      </p:sp>
    </p:spTree>
    <p:extLst>
      <p:ext uri="{BB962C8B-B14F-4D97-AF65-F5344CB8AC3E}">
        <p14:creationId xmlns:p14="http://schemas.microsoft.com/office/powerpoint/2010/main" val="1980655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Petition</a:t>
            </a:r>
            <a:endParaRPr lang="en-US" dirty="0"/>
          </a:p>
        </p:txBody>
      </p:sp>
      <p:sp>
        <p:nvSpPr>
          <p:cNvPr id="3" name="Content Placeholder 2"/>
          <p:cNvSpPr>
            <a:spLocks noGrp="1"/>
          </p:cNvSpPr>
          <p:nvPr>
            <p:ph idx="1"/>
          </p:nvPr>
        </p:nvSpPr>
        <p:spPr/>
        <p:txBody>
          <a:bodyPr/>
          <a:lstStyle/>
          <a:p>
            <a:pPr lvl="0">
              <a:buClr>
                <a:srgbClr val="93A299"/>
              </a:buClr>
            </a:pPr>
            <a:r>
              <a:rPr lang="en-US" sz="2000" dirty="0">
                <a:solidFill>
                  <a:srgbClr val="292934"/>
                </a:solidFill>
              </a:rPr>
              <a:t>The district is created by petition, signed by property owners owning at least 50% of the assessed value of the real property, and more than 50% per capita of all owners of real property within the proposed CID</a:t>
            </a:r>
          </a:p>
          <a:p>
            <a:pPr lvl="0">
              <a:buClr>
                <a:srgbClr val="93A299"/>
              </a:buClr>
            </a:pPr>
            <a:r>
              <a:rPr lang="en-US" sz="2000" dirty="0">
                <a:solidFill>
                  <a:srgbClr val="292934"/>
                </a:solidFill>
              </a:rPr>
              <a:t>Presented for authorizing ordinance to the governing body of the local municipality in which the proposed CID would be located.  </a:t>
            </a:r>
          </a:p>
          <a:p>
            <a:endParaRPr lang="en-US" dirty="0"/>
          </a:p>
        </p:txBody>
      </p:sp>
    </p:spTree>
    <p:extLst>
      <p:ext uri="{BB962C8B-B14F-4D97-AF65-F5344CB8AC3E}">
        <p14:creationId xmlns:p14="http://schemas.microsoft.com/office/powerpoint/2010/main" val="570740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dirty="0" smtClean="0"/>
              <a:t>Petition</a:t>
            </a:r>
            <a:endParaRPr lang="en-US" dirty="0"/>
          </a:p>
        </p:txBody>
      </p:sp>
      <p:sp>
        <p:nvSpPr>
          <p:cNvPr id="3" name="Content Placeholder 2"/>
          <p:cNvSpPr>
            <a:spLocks noGrp="1"/>
          </p:cNvSpPr>
          <p:nvPr>
            <p:ph idx="1"/>
          </p:nvPr>
        </p:nvSpPr>
        <p:spPr>
          <a:xfrm>
            <a:off x="457200" y="1295400"/>
            <a:ext cx="8229600" cy="5257800"/>
          </a:xfrm>
        </p:spPr>
        <p:txBody>
          <a:bodyPr>
            <a:noAutofit/>
          </a:bodyPr>
          <a:lstStyle/>
          <a:p>
            <a:r>
              <a:rPr lang="en-US" sz="1600" dirty="0"/>
              <a:t>Petition must include a wide variety of information, including</a:t>
            </a:r>
            <a:r>
              <a:rPr lang="en-US" sz="1600" dirty="0" smtClean="0"/>
              <a:t>:</a:t>
            </a:r>
          </a:p>
          <a:p>
            <a:pPr marL="0" indent="0">
              <a:buNone/>
            </a:pPr>
            <a:endParaRPr lang="en-US" sz="1600" dirty="0"/>
          </a:p>
          <a:p>
            <a:pPr lvl="1"/>
            <a:r>
              <a:rPr lang="en-US" sz="1400" dirty="0"/>
              <a:t>a. Name of the proposed district, which must include “</a:t>
            </a:r>
            <a:r>
              <a:rPr lang="en-US" sz="1400" dirty="0" smtClean="0"/>
              <a:t>Community Improvement </a:t>
            </a:r>
            <a:r>
              <a:rPr lang="en-US" sz="1400" dirty="0"/>
              <a:t>District” as part thereof</a:t>
            </a:r>
            <a:r>
              <a:rPr lang="en-US" sz="1400" dirty="0" smtClean="0"/>
              <a:t>.</a:t>
            </a:r>
          </a:p>
          <a:p>
            <a:pPr marL="274320" lvl="1" indent="0">
              <a:buNone/>
            </a:pPr>
            <a:endParaRPr lang="en-US" sz="1400" dirty="0"/>
          </a:p>
          <a:p>
            <a:pPr lvl="1"/>
            <a:r>
              <a:rPr lang="en-US" sz="1400" dirty="0"/>
              <a:t>b. Legal description and boundary map</a:t>
            </a:r>
            <a:r>
              <a:rPr lang="en-US" sz="1400" dirty="0" smtClean="0"/>
              <a:t>.</a:t>
            </a:r>
          </a:p>
          <a:p>
            <a:pPr marL="274320" lvl="1" indent="0">
              <a:buNone/>
            </a:pPr>
            <a:endParaRPr lang="en-US" sz="1400" dirty="0"/>
          </a:p>
          <a:p>
            <a:pPr lvl="1"/>
            <a:r>
              <a:rPr lang="en-US" sz="1400" dirty="0"/>
              <a:t>c. A five-year plan describing the purposes of the proposed </a:t>
            </a:r>
            <a:r>
              <a:rPr lang="en-US" sz="1400" dirty="0" smtClean="0"/>
              <a:t>district, the </a:t>
            </a:r>
            <a:r>
              <a:rPr lang="en-US" sz="1400" dirty="0"/>
              <a:t>services it will provide, the improvements it will make and </a:t>
            </a:r>
            <a:r>
              <a:rPr lang="en-US" sz="1400" dirty="0" smtClean="0"/>
              <a:t>an estimate </a:t>
            </a:r>
            <a:r>
              <a:rPr lang="en-US" sz="1400" dirty="0"/>
              <a:t>of costs of those services and improvements</a:t>
            </a:r>
            <a:r>
              <a:rPr lang="en-US" sz="1400" dirty="0" smtClean="0"/>
              <a:t>.</a:t>
            </a:r>
          </a:p>
          <a:p>
            <a:pPr marL="274320" lvl="1" indent="0">
              <a:buNone/>
            </a:pPr>
            <a:endParaRPr lang="en-US" sz="1400" dirty="0"/>
          </a:p>
          <a:p>
            <a:pPr lvl="1"/>
            <a:r>
              <a:rPr lang="en-US" sz="1400" dirty="0"/>
              <a:t>d. Organizational and governance information, including:</a:t>
            </a:r>
          </a:p>
          <a:p>
            <a:pPr lvl="2"/>
            <a:r>
              <a:rPr lang="en-US" sz="1200" dirty="0" err="1"/>
              <a:t>i</a:t>
            </a:r>
            <a:r>
              <a:rPr lang="en-US" sz="1200" dirty="0"/>
              <a:t>. Whether the district will be a political subdivision or </a:t>
            </a:r>
            <a:r>
              <a:rPr lang="en-US" sz="1200" dirty="0" smtClean="0"/>
              <a:t>a nonprofit </a:t>
            </a:r>
            <a:r>
              <a:rPr lang="en-US" sz="1200" dirty="0"/>
              <a:t>corporation.</a:t>
            </a:r>
          </a:p>
          <a:p>
            <a:pPr lvl="2"/>
            <a:r>
              <a:rPr lang="en-US" sz="1200" dirty="0"/>
              <a:t>ii. If a political subdivision, the manner in which the board </a:t>
            </a:r>
            <a:r>
              <a:rPr lang="en-US" sz="1200" dirty="0" smtClean="0"/>
              <a:t>of directors </a:t>
            </a:r>
            <a:r>
              <a:rPr lang="en-US" sz="1200" dirty="0"/>
              <a:t>will be established (either by election </a:t>
            </a:r>
            <a:r>
              <a:rPr lang="en-US" sz="1200" dirty="0" smtClean="0"/>
              <a:t>or appointment</a:t>
            </a:r>
            <a:r>
              <a:rPr lang="en-US" sz="1200" dirty="0"/>
              <a:t>) and the number of directors on the </a:t>
            </a:r>
            <a:r>
              <a:rPr lang="en-US" sz="1200" dirty="0" smtClean="0"/>
              <a:t>initial board </a:t>
            </a:r>
            <a:r>
              <a:rPr lang="en-US" sz="1200" dirty="0"/>
              <a:t>of directors</a:t>
            </a:r>
            <a:r>
              <a:rPr lang="en-US" sz="1200" dirty="0" smtClean="0"/>
              <a:t>.</a:t>
            </a:r>
          </a:p>
          <a:p>
            <a:pPr marL="548640" lvl="2" indent="0">
              <a:buNone/>
            </a:pPr>
            <a:endParaRPr lang="en-US" sz="1200" dirty="0"/>
          </a:p>
          <a:p>
            <a:pPr lvl="1"/>
            <a:r>
              <a:rPr lang="en-US" sz="1400" dirty="0"/>
              <a:t>e. The maximum rates of real property taxes, business license </a:t>
            </a:r>
            <a:r>
              <a:rPr lang="en-US" sz="1400" dirty="0" smtClean="0"/>
              <a:t>taxes and </a:t>
            </a:r>
            <a:r>
              <a:rPr lang="en-US" sz="1400" dirty="0"/>
              <a:t>special assessments that may be imposed</a:t>
            </a:r>
            <a:r>
              <a:rPr lang="en-US" sz="1400" dirty="0" smtClean="0"/>
              <a:t>.</a:t>
            </a:r>
          </a:p>
          <a:p>
            <a:pPr marL="274320" lvl="1" indent="0">
              <a:buNone/>
            </a:pPr>
            <a:endParaRPr lang="en-US" sz="1400" dirty="0"/>
          </a:p>
          <a:p>
            <a:pPr lvl="1"/>
            <a:r>
              <a:rPr lang="en-US" sz="1400" dirty="0"/>
              <a:t>f. The limitations, if any, on the borrowing capacity and </a:t>
            </a:r>
            <a:r>
              <a:rPr lang="en-US" sz="1400" dirty="0" smtClean="0"/>
              <a:t>revenue generation </a:t>
            </a:r>
            <a:r>
              <a:rPr lang="en-US" sz="1400" dirty="0"/>
              <a:t>of the district</a:t>
            </a:r>
            <a:r>
              <a:rPr lang="en-US" sz="1400" dirty="0" smtClean="0"/>
              <a:t>.</a:t>
            </a:r>
          </a:p>
          <a:p>
            <a:pPr lvl="1"/>
            <a:endParaRPr lang="en-US" sz="1400" dirty="0"/>
          </a:p>
          <a:p>
            <a:pPr lvl="1"/>
            <a:r>
              <a:rPr lang="en-US" sz="1400" dirty="0"/>
              <a:t>g. Notice that names of signers may not be withdrawn later than </a:t>
            </a:r>
            <a:r>
              <a:rPr lang="en-US" sz="1400" dirty="0" smtClean="0"/>
              <a:t>seven days </a:t>
            </a:r>
            <a:r>
              <a:rPr lang="en-US" sz="1400" dirty="0"/>
              <a:t>after petition filed. </a:t>
            </a:r>
          </a:p>
        </p:txBody>
      </p:sp>
    </p:spTree>
    <p:extLst>
      <p:ext uri="{BB962C8B-B14F-4D97-AF65-F5344CB8AC3E}">
        <p14:creationId xmlns:p14="http://schemas.microsoft.com/office/powerpoint/2010/main" val="3752151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Hearing</a:t>
            </a:r>
            <a:endParaRPr lang="en-US" dirty="0"/>
          </a:p>
        </p:txBody>
      </p:sp>
      <p:sp>
        <p:nvSpPr>
          <p:cNvPr id="3" name="Content Placeholder 2"/>
          <p:cNvSpPr>
            <a:spLocks noGrp="1"/>
          </p:cNvSpPr>
          <p:nvPr>
            <p:ph idx="1"/>
          </p:nvPr>
        </p:nvSpPr>
        <p:spPr/>
        <p:txBody>
          <a:bodyPr>
            <a:normAutofit fontScale="92500" lnSpcReduction="10000"/>
          </a:bodyPr>
          <a:lstStyle/>
          <a:p>
            <a:pPr marL="274320" lvl="1" indent="0">
              <a:buNone/>
            </a:pPr>
            <a:r>
              <a:rPr lang="en-US" dirty="0"/>
              <a:t>1. Must be held within 45 days of governing body’s receipt of verified petition.</a:t>
            </a:r>
          </a:p>
          <a:p>
            <a:pPr marL="274320" lvl="1" indent="0">
              <a:buNone/>
            </a:pPr>
            <a:r>
              <a:rPr lang="en-US" dirty="0"/>
              <a:t>2. Notice must be published once a week for two consecutive weeks</a:t>
            </a:r>
          </a:p>
          <a:p>
            <a:pPr marL="274320" lvl="1" indent="0">
              <a:buNone/>
            </a:pPr>
            <a:r>
              <a:rPr lang="en-US" dirty="0"/>
              <a:t>immediately prior to the week of the public hearing.</a:t>
            </a:r>
          </a:p>
          <a:p>
            <a:pPr marL="274320" lvl="1" indent="0">
              <a:buNone/>
            </a:pPr>
            <a:r>
              <a:rPr lang="en-US" dirty="0"/>
              <a:t>3. Notice must be mailed to property owners at least 15 days prior to the</a:t>
            </a:r>
          </a:p>
          <a:p>
            <a:pPr marL="274320" lvl="1" indent="0">
              <a:buNone/>
            </a:pPr>
            <a:r>
              <a:rPr lang="en-US" dirty="0"/>
              <a:t>public hearing.</a:t>
            </a:r>
          </a:p>
          <a:p>
            <a:pPr marL="274320" lvl="1" indent="0">
              <a:buNone/>
            </a:pPr>
            <a:r>
              <a:rPr lang="en-US" dirty="0"/>
              <a:t>4. Notices must include the following information:</a:t>
            </a:r>
          </a:p>
          <a:p>
            <a:pPr marL="274320" lvl="1" indent="0">
              <a:buNone/>
            </a:pPr>
            <a:r>
              <a:rPr lang="en-US" dirty="0"/>
              <a:t>a. Date, time and place of hearing.</a:t>
            </a:r>
          </a:p>
          <a:p>
            <a:pPr marL="274320" lvl="1" indent="0">
              <a:buNone/>
            </a:pPr>
            <a:r>
              <a:rPr lang="en-US" dirty="0"/>
              <a:t>b. Statement that a petition for the establishment of a district has</a:t>
            </a:r>
          </a:p>
          <a:p>
            <a:pPr marL="274320" lvl="1" indent="0">
              <a:buNone/>
            </a:pPr>
            <a:r>
              <a:rPr lang="en-US" dirty="0"/>
              <a:t>been filed.</a:t>
            </a:r>
          </a:p>
          <a:p>
            <a:pPr marL="274320" lvl="1" indent="0">
              <a:buNone/>
            </a:pPr>
            <a:r>
              <a:rPr lang="en-US" dirty="0"/>
              <a:t>c. Boundaries of the district by street location and map.</a:t>
            </a:r>
          </a:p>
          <a:p>
            <a:pPr marL="274320" lvl="1" indent="0">
              <a:buNone/>
            </a:pPr>
            <a:r>
              <a:rPr lang="en-US" dirty="0"/>
              <a:t>d. Statement that a copy of the petition is available for review at the</a:t>
            </a:r>
          </a:p>
          <a:p>
            <a:pPr marL="274320" lvl="1" indent="0">
              <a:buNone/>
            </a:pPr>
            <a:r>
              <a:rPr lang="en-US" dirty="0"/>
              <a:t>clerk’s office during regular business hours.</a:t>
            </a:r>
          </a:p>
          <a:p>
            <a:pPr marL="274320" lvl="1" indent="0">
              <a:buNone/>
            </a:pPr>
            <a:r>
              <a:rPr lang="en-US" dirty="0"/>
              <a:t>e. Statement that all interested persons will be given an opportunity</a:t>
            </a:r>
          </a:p>
          <a:p>
            <a:pPr marL="274320" lvl="1" indent="0">
              <a:buNone/>
            </a:pPr>
            <a:r>
              <a:rPr lang="en-US" dirty="0"/>
              <a:t>to be heard at the hearing. </a:t>
            </a:r>
          </a:p>
        </p:txBody>
      </p:sp>
    </p:spTree>
    <p:extLst>
      <p:ext uri="{BB962C8B-B14F-4D97-AF65-F5344CB8AC3E}">
        <p14:creationId xmlns:p14="http://schemas.microsoft.com/office/powerpoint/2010/main" val="1047337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Engagement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0228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Engagement</a:t>
            </a:r>
            <a:endParaRPr lang="en-US" dirty="0"/>
          </a:p>
        </p:txBody>
      </p:sp>
      <p:sp>
        <p:nvSpPr>
          <p:cNvPr id="3" name="Content Placeholder 2"/>
          <p:cNvSpPr>
            <a:spLocks noGrp="1"/>
          </p:cNvSpPr>
          <p:nvPr>
            <p:ph idx="1"/>
          </p:nvPr>
        </p:nvSpPr>
        <p:spPr/>
        <p:txBody>
          <a:bodyPr/>
          <a:lstStyle/>
          <a:p>
            <a:r>
              <a:rPr lang="en-US" dirty="0" smtClean="0"/>
              <a:t>First Steps</a:t>
            </a:r>
          </a:p>
          <a:p>
            <a:pPr lvl="1"/>
            <a:r>
              <a:rPr lang="en-US" dirty="0" smtClean="0"/>
              <a:t>Have we identified enough stakeholder to begin engaging other community members?</a:t>
            </a:r>
          </a:p>
          <a:p>
            <a:pPr lvl="1"/>
            <a:r>
              <a:rPr lang="en-US" dirty="0" smtClean="0"/>
              <a:t>What will your first step in engaging the community be?</a:t>
            </a:r>
          </a:p>
          <a:p>
            <a:pPr lvl="1"/>
            <a:r>
              <a:rPr lang="en-US" dirty="0" smtClean="0"/>
              <a:t>When will this first engagement occur?</a:t>
            </a:r>
            <a:endParaRPr lang="en-US" dirty="0"/>
          </a:p>
        </p:txBody>
      </p:sp>
    </p:spTree>
    <p:extLst>
      <p:ext uri="{BB962C8B-B14F-4D97-AF65-F5344CB8AC3E}">
        <p14:creationId xmlns:p14="http://schemas.microsoft.com/office/powerpoint/2010/main" val="330357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Assessment Scenarios </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87050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CID Analysis</a:t>
            </a:r>
            <a:endParaRPr lang="en-US" dirty="0"/>
          </a:p>
        </p:txBody>
      </p:sp>
      <p:sp>
        <p:nvSpPr>
          <p:cNvPr id="3" name="Subtitle 2"/>
          <p:cNvSpPr>
            <a:spLocks noGrp="1"/>
          </p:cNvSpPr>
          <p:nvPr>
            <p:ph idx="1"/>
          </p:nvPr>
        </p:nvSpPr>
        <p:spPr/>
        <p:txBody>
          <a:bodyPr>
            <a:normAutofit lnSpcReduction="10000"/>
          </a:bodyPr>
          <a:lstStyle/>
          <a:p>
            <a:r>
              <a:rPr lang="en-US" dirty="0" smtClean="0"/>
              <a:t>Initial Numbers may be subject to minor errors in Tax Assessor’s File</a:t>
            </a:r>
          </a:p>
          <a:p>
            <a:r>
              <a:rPr lang="en-US" dirty="0" smtClean="0"/>
              <a:t>Data obtained from St. Louis City Open Data Website (</a:t>
            </a:r>
            <a:r>
              <a:rPr lang="en-US" dirty="0" smtClean="0">
                <a:hlinkClick r:id="rId2"/>
              </a:rPr>
              <a:t>http://dynamic.stlouis-mo.gov/citydata/downloads</a:t>
            </a:r>
            <a:r>
              <a:rPr lang="en-US" dirty="0" smtClean="0"/>
              <a:t>) – 9/21/2017</a:t>
            </a:r>
          </a:p>
          <a:p>
            <a:r>
              <a:rPr lang="en-US" dirty="0" smtClean="0"/>
              <a:t>Property type determine by Assessor’s Class use code</a:t>
            </a:r>
          </a:p>
          <a:p>
            <a:pPr lvl="1"/>
            <a:r>
              <a:rPr lang="en-US" dirty="0" smtClean="0"/>
              <a:t>100 Individual</a:t>
            </a:r>
          </a:p>
          <a:p>
            <a:pPr lvl="1"/>
            <a:r>
              <a:rPr lang="en-US" dirty="0" smtClean="0"/>
              <a:t>200 company</a:t>
            </a:r>
          </a:p>
          <a:p>
            <a:r>
              <a:rPr lang="en-US" dirty="0" smtClean="0"/>
              <a:t>Classified as exempt if property ownership is:</a:t>
            </a:r>
          </a:p>
          <a:p>
            <a:pPr lvl="1"/>
            <a:r>
              <a:rPr lang="en-US" dirty="0" smtClean="0"/>
              <a:t>St. Louis Parks</a:t>
            </a:r>
          </a:p>
          <a:p>
            <a:pPr lvl="1"/>
            <a:r>
              <a:rPr lang="en-US" dirty="0" smtClean="0"/>
              <a:t>Church </a:t>
            </a:r>
          </a:p>
          <a:p>
            <a:pPr lvl="1"/>
            <a:r>
              <a:rPr lang="en-US" dirty="0" smtClean="0"/>
              <a:t>Non-Profit</a:t>
            </a:r>
          </a:p>
          <a:p>
            <a:pPr lvl="1"/>
            <a:r>
              <a:rPr lang="en-US" dirty="0" smtClean="0"/>
              <a:t>LRA or LCRA </a:t>
            </a:r>
          </a:p>
        </p:txBody>
      </p:sp>
    </p:spTree>
    <p:extLst>
      <p:ext uri="{BB962C8B-B14F-4D97-AF65-F5344CB8AC3E}">
        <p14:creationId xmlns:p14="http://schemas.microsoft.com/office/powerpoint/2010/main" val="2998557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West End Property Types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3375" y="1752600"/>
            <a:ext cx="5699082" cy="4525963"/>
          </a:xfrm>
        </p:spPr>
      </p:pic>
      <p:grpSp>
        <p:nvGrpSpPr>
          <p:cNvPr id="21" name="Group 20"/>
          <p:cNvGrpSpPr/>
          <p:nvPr/>
        </p:nvGrpSpPr>
        <p:grpSpPr>
          <a:xfrm>
            <a:off x="6459361" y="2415382"/>
            <a:ext cx="2198536" cy="2971800"/>
            <a:chOff x="7021664" y="1828800"/>
            <a:chExt cx="2198536" cy="2971800"/>
          </a:xfrm>
        </p:grpSpPr>
        <p:sp>
          <p:nvSpPr>
            <p:cNvPr id="5" name="Rectangle 4"/>
            <p:cNvSpPr/>
            <p:nvPr/>
          </p:nvSpPr>
          <p:spPr>
            <a:xfrm>
              <a:off x="7239000" y="2056649"/>
              <a:ext cx="304800" cy="228600"/>
            </a:xfrm>
            <a:prstGeom prst="rect">
              <a:avLst/>
            </a:prstGeom>
            <a:solidFill>
              <a:srgbClr val="ACC0E9"/>
            </a:solidFill>
            <a:ln>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p:nvSpPr>
          <p:spPr>
            <a:xfrm>
              <a:off x="7239000" y="2357986"/>
              <a:ext cx="304800" cy="228600"/>
            </a:xfrm>
            <a:prstGeom prst="rect">
              <a:avLst/>
            </a:prstGeom>
            <a:solidFill>
              <a:srgbClr val="FFBEBF"/>
            </a:solidFill>
            <a:ln>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7239000" y="3124200"/>
              <a:ext cx="304800" cy="228600"/>
            </a:xfrm>
            <a:prstGeom prst="rect">
              <a:avLst/>
            </a:prstGeom>
            <a:solidFill>
              <a:srgbClr val="C2D38A"/>
            </a:solidFill>
            <a:ln>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239000" y="3429000"/>
              <a:ext cx="304800" cy="228600"/>
            </a:xfrm>
            <a:prstGeom prst="rect">
              <a:avLst/>
            </a:prstGeom>
            <a:solidFill>
              <a:srgbClr val="2791C6"/>
            </a:solidFill>
            <a:ln>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7239000" y="4038600"/>
              <a:ext cx="304800" cy="228600"/>
            </a:xfrm>
            <a:prstGeom prst="rect">
              <a:avLst/>
            </a:prstGeom>
            <a:solidFill>
              <a:srgbClr val="FEB243"/>
            </a:solidFill>
            <a:ln>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7239000" y="3733800"/>
              <a:ext cx="304800" cy="228600"/>
            </a:xfrm>
            <a:prstGeom prst="rect">
              <a:avLst/>
            </a:prstGeom>
            <a:solidFill>
              <a:srgbClr val="E51513"/>
            </a:solidFill>
            <a:ln>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7239000" y="4343400"/>
              <a:ext cx="3048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p:cNvSpPr txBox="1"/>
            <p:nvPr/>
          </p:nvSpPr>
          <p:spPr>
            <a:xfrm>
              <a:off x="7565883" y="2001672"/>
              <a:ext cx="1206869" cy="338554"/>
            </a:xfrm>
            <a:prstGeom prst="rect">
              <a:avLst/>
            </a:prstGeom>
            <a:noFill/>
          </p:spPr>
          <p:txBody>
            <a:bodyPr wrap="none" rtlCol="0">
              <a:spAutoFit/>
            </a:bodyPr>
            <a:lstStyle/>
            <a:p>
              <a:r>
                <a:rPr lang="en-US" sz="1600" dirty="0" smtClean="0">
                  <a:solidFill>
                    <a:prstClr val="black"/>
                  </a:solidFill>
                </a:rPr>
                <a:t>- Residential</a:t>
              </a:r>
              <a:endParaRPr lang="en-US" sz="1600" dirty="0">
                <a:solidFill>
                  <a:prstClr val="black"/>
                </a:solidFill>
              </a:endParaRPr>
            </a:p>
          </p:txBody>
        </p:sp>
        <p:sp>
          <p:nvSpPr>
            <p:cNvPr id="13" name="TextBox 12"/>
            <p:cNvSpPr txBox="1"/>
            <p:nvPr/>
          </p:nvSpPr>
          <p:spPr>
            <a:xfrm>
              <a:off x="7565882" y="2306472"/>
              <a:ext cx="1287853" cy="338554"/>
            </a:xfrm>
            <a:prstGeom prst="rect">
              <a:avLst/>
            </a:prstGeom>
            <a:noFill/>
          </p:spPr>
          <p:txBody>
            <a:bodyPr wrap="none" rtlCol="0">
              <a:spAutoFit/>
            </a:bodyPr>
            <a:lstStyle/>
            <a:p>
              <a:r>
                <a:rPr lang="en-US" sz="1600" dirty="0" smtClean="0">
                  <a:solidFill>
                    <a:prstClr val="black"/>
                  </a:solidFill>
                </a:rPr>
                <a:t>- Commercial</a:t>
              </a:r>
              <a:endParaRPr lang="en-US" sz="1600" dirty="0">
                <a:solidFill>
                  <a:prstClr val="black"/>
                </a:solidFill>
              </a:endParaRPr>
            </a:p>
          </p:txBody>
        </p:sp>
        <p:sp>
          <p:nvSpPr>
            <p:cNvPr id="14" name="TextBox 13"/>
            <p:cNvSpPr txBox="1"/>
            <p:nvPr/>
          </p:nvSpPr>
          <p:spPr>
            <a:xfrm>
              <a:off x="7565882" y="3078420"/>
              <a:ext cx="658065" cy="338554"/>
            </a:xfrm>
            <a:prstGeom prst="rect">
              <a:avLst/>
            </a:prstGeom>
            <a:noFill/>
          </p:spPr>
          <p:txBody>
            <a:bodyPr wrap="none" rtlCol="0">
              <a:spAutoFit/>
            </a:bodyPr>
            <a:lstStyle/>
            <a:p>
              <a:r>
                <a:rPr lang="en-US" sz="1600" dirty="0" smtClean="0">
                  <a:solidFill>
                    <a:prstClr val="black"/>
                  </a:solidFill>
                </a:rPr>
                <a:t>- Park</a:t>
              </a:r>
              <a:endParaRPr lang="en-US" sz="1600" dirty="0">
                <a:solidFill>
                  <a:prstClr val="black"/>
                </a:solidFill>
              </a:endParaRPr>
            </a:p>
          </p:txBody>
        </p:sp>
        <p:sp>
          <p:nvSpPr>
            <p:cNvPr id="15" name="TextBox 14"/>
            <p:cNvSpPr txBox="1"/>
            <p:nvPr/>
          </p:nvSpPr>
          <p:spPr>
            <a:xfrm>
              <a:off x="7565883" y="3370183"/>
              <a:ext cx="611065" cy="338554"/>
            </a:xfrm>
            <a:prstGeom prst="rect">
              <a:avLst/>
            </a:prstGeom>
            <a:noFill/>
          </p:spPr>
          <p:txBody>
            <a:bodyPr wrap="none" rtlCol="0">
              <a:spAutoFit/>
            </a:bodyPr>
            <a:lstStyle/>
            <a:p>
              <a:r>
                <a:rPr lang="en-US" sz="1600" dirty="0" smtClean="0">
                  <a:solidFill>
                    <a:prstClr val="black"/>
                  </a:solidFill>
                </a:rPr>
                <a:t>- LRA</a:t>
              </a:r>
              <a:endParaRPr lang="en-US" sz="1600" dirty="0">
                <a:solidFill>
                  <a:prstClr val="black"/>
                </a:solidFill>
              </a:endParaRPr>
            </a:p>
          </p:txBody>
        </p:sp>
        <p:sp>
          <p:nvSpPr>
            <p:cNvPr id="16" name="TextBox 15"/>
            <p:cNvSpPr txBox="1"/>
            <p:nvPr/>
          </p:nvSpPr>
          <p:spPr>
            <a:xfrm>
              <a:off x="7565883" y="3676994"/>
              <a:ext cx="1167243" cy="338554"/>
            </a:xfrm>
            <a:prstGeom prst="rect">
              <a:avLst/>
            </a:prstGeom>
            <a:noFill/>
          </p:spPr>
          <p:txBody>
            <a:bodyPr wrap="none" rtlCol="0">
              <a:spAutoFit/>
            </a:bodyPr>
            <a:lstStyle/>
            <a:p>
              <a:r>
                <a:rPr lang="en-US" sz="1600" dirty="0" smtClean="0">
                  <a:solidFill>
                    <a:prstClr val="black"/>
                  </a:solidFill>
                </a:rPr>
                <a:t>- Non-Profit</a:t>
              </a:r>
              <a:endParaRPr lang="en-US" sz="1600" dirty="0">
                <a:solidFill>
                  <a:prstClr val="black"/>
                </a:solidFill>
              </a:endParaRPr>
            </a:p>
          </p:txBody>
        </p:sp>
        <p:sp>
          <p:nvSpPr>
            <p:cNvPr id="17" name="TextBox 16"/>
            <p:cNvSpPr txBox="1"/>
            <p:nvPr/>
          </p:nvSpPr>
          <p:spPr>
            <a:xfrm>
              <a:off x="7567752" y="3983623"/>
              <a:ext cx="880690" cy="338554"/>
            </a:xfrm>
            <a:prstGeom prst="rect">
              <a:avLst/>
            </a:prstGeom>
            <a:noFill/>
          </p:spPr>
          <p:txBody>
            <a:bodyPr wrap="none" rtlCol="0">
              <a:spAutoFit/>
            </a:bodyPr>
            <a:lstStyle/>
            <a:p>
              <a:r>
                <a:rPr lang="en-US" sz="1600" dirty="0" smtClean="0">
                  <a:solidFill>
                    <a:prstClr val="black"/>
                  </a:solidFill>
                </a:rPr>
                <a:t>- Church</a:t>
              </a:r>
              <a:endParaRPr lang="en-US" sz="1600" dirty="0">
                <a:solidFill>
                  <a:prstClr val="black"/>
                </a:solidFill>
              </a:endParaRPr>
            </a:p>
          </p:txBody>
        </p:sp>
        <p:sp>
          <p:nvSpPr>
            <p:cNvPr id="18" name="TextBox 17"/>
            <p:cNvSpPr txBox="1"/>
            <p:nvPr/>
          </p:nvSpPr>
          <p:spPr>
            <a:xfrm>
              <a:off x="7565883" y="4288423"/>
              <a:ext cx="1414170" cy="338554"/>
            </a:xfrm>
            <a:prstGeom prst="rect">
              <a:avLst/>
            </a:prstGeom>
            <a:noFill/>
          </p:spPr>
          <p:txBody>
            <a:bodyPr wrap="none" rtlCol="0">
              <a:spAutoFit/>
            </a:bodyPr>
            <a:lstStyle/>
            <a:p>
              <a:r>
                <a:rPr lang="en-US" sz="1600" dirty="0" smtClean="0">
                  <a:solidFill>
                    <a:prstClr val="black"/>
                  </a:solidFill>
                </a:rPr>
                <a:t>- West End CID</a:t>
              </a:r>
            </a:p>
          </p:txBody>
        </p:sp>
        <p:sp>
          <p:nvSpPr>
            <p:cNvPr id="19" name="Rectangle 18"/>
            <p:cNvSpPr/>
            <p:nvPr/>
          </p:nvSpPr>
          <p:spPr>
            <a:xfrm>
              <a:off x="7021664" y="1828800"/>
              <a:ext cx="2198536" cy="29718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0" name="TextBox 19"/>
            <p:cNvSpPr txBox="1"/>
            <p:nvPr/>
          </p:nvSpPr>
          <p:spPr>
            <a:xfrm>
              <a:off x="7021664" y="2712490"/>
              <a:ext cx="2112566" cy="307777"/>
            </a:xfrm>
            <a:prstGeom prst="rect">
              <a:avLst/>
            </a:prstGeom>
            <a:noFill/>
          </p:spPr>
          <p:txBody>
            <a:bodyPr wrap="none" rtlCol="0">
              <a:spAutoFit/>
            </a:bodyPr>
            <a:lstStyle/>
            <a:p>
              <a:r>
                <a:rPr lang="en-US" sz="1400" b="1" dirty="0" smtClean="0">
                  <a:solidFill>
                    <a:prstClr val="black"/>
                  </a:solidFill>
                </a:rPr>
                <a:t>Tax Exempt Properties</a:t>
              </a:r>
            </a:p>
          </p:txBody>
        </p:sp>
      </p:grpSp>
    </p:spTree>
    <p:extLst>
      <p:ext uri="{BB962C8B-B14F-4D97-AF65-F5344CB8AC3E}">
        <p14:creationId xmlns:p14="http://schemas.microsoft.com/office/powerpoint/2010/main" val="2764906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443531480"/>
              </p:ext>
            </p:extLst>
          </p:nvPr>
        </p:nvGraphicFramePr>
        <p:xfrm>
          <a:off x="457201" y="685800"/>
          <a:ext cx="8229599" cy="3657600"/>
        </p:xfrm>
        <a:graphic>
          <a:graphicData uri="http://schemas.openxmlformats.org/drawingml/2006/table">
            <a:tbl>
              <a:tblPr/>
              <a:tblGrid>
                <a:gridCol w="2092271"/>
                <a:gridCol w="1656381"/>
                <a:gridCol w="1656381"/>
                <a:gridCol w="1115878"/>
                <a:gridCol w="1708688"/>
              </a:tblGrid>
              <a:tr h="714375">
                <a:tc gridSpan="5">
                  <a:txBody>
                    <a:bodyPr/>
                    <a:lstStyle/>
                    <a:p>
                      <a:pPr algn="ctr" fontAlgn="b"/>
                      <a:r>
                        <a:rPr lang="en-US" sz="2400" b="1" i="0" u="none" strike="noStrike" dirty="0">
                          <a:effectLst/>
                          <a:latin typeface="Arial"/>
                        </a:rPr>
                        <a:t>West End CID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85775">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Tax</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Arial"/>
                        </a:rPr>
                        <a:t>#</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Revenue Total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5775">
                <a:tc>
                  <a:txBody>
                    <a:bodyPr/>
                    <a:lstStyle/>
                    <a:p>
                      <a:pPr algn="l" fontAlgn="b"/>
                      <a:r>
                        <a:rPr lang="en-US" sz="1400" b="0" i="0" u="none" strike="noStrike">
                          <a:effectLst/>
                          <a:latin typeface="Arial"/>
                        </a:rPr>
                        <a:t>Exempt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65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                -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485775">
                <a:tc>
                  <a:txBody>
                    <a:bodyPr/>
                    <a:lstStyle/>
                    <a:p>
                      <a:pPr algn="l" fontAlgn="b"/>
                      <a:r>
                        <a:rPr lang="en-US" sz="1400" b="0" i="0" u="none" strike="noStrike">
                          <a:effectLst/>
                          <a:latin typeface="Arial"/>
                        </a:rPr>
                        <a:t>Residential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Single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200.00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357</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71,400.00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485775">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Multi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150.00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366</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54,900.00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485775">
                <a:tc>
                  <a:txBody>
                    <a:bodyPr/>
                    <a:lstStyle/>
                    <a:p>
                      <a:pPr algn="l" fontAlgn="b"/>
                      <a:r>
                        <a:rPr lang="en-US" sz="1400" b="0" i="0" u="none" strike="noStrike">
                          <a:effectLst/>
                          <a:latin typeface="Arial"/>
                        </a:rPr>
                        <a:t>Commercial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300.00 </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11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       3,300.00 </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14350">
                <a:tc>
                  <a:txBody>
                    <a:bodyPr/>
                    <a:lstStyle/>
                    <a:p>
                      <a:pPr algn="l" fontAlgn="b"/>
                      <a:r>
                        <a:rPr lang="en-US" sz="1400" b="0" i="0" u="none" strike="noStrike">
                          <a:effectLst/>
                          <a:latin typeface="Arial"/>
                        </a:rPr>
                        <a:t>SUM Total</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effectLst/>
                          <a:latin typeface="Arial"/>
                        </a:rPr>
                        <a:t> </a:t>
                      </a:r>
                      <a:r>
                        <a:rPr lang="en-US" sz="1400" b="1" i="0" u="none" strike="noStrike" dirty="0">
                          <a:effectLst/>
                          <a:latin typeface="Arial"/>
                        </a:rPr>
                        <a:t>$   129,600.00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59499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2541042269"/>
              </p:ext>
            </p:extLst>
          </p:nvPr>
        </p:nvGraphicFramePr>
        <p:xfrm>
          <a:off x="457201" y="685800"/>
          <a:ext cx="8229599" cy="3657600"/>
        </p:xfrm>
        <a:graphic>
          <a:graphicData uri="http://schemas.openxmlformats.org/drawingml/2006/table">
            <a:tbl>
              <a:tblPr/>
              <a:tblGrid>
                <a:gridCol w="2092271"/>
                <a:gridCol w="1656381"/>
                <a:gridCol w="1656381"/>
                <a:gridCol w="1115878"/>
                <a:gridCol w="1708688"/>
              </a:tblGrid>
              <a:tr h="714375">
                <a:tc gridSpan="5">
                  <a:txBody>
                    <a:bodyPr/>
                    <a:lstStyle/>
                    <a:p>
                      <a:pPr algn="ctr" fontAlgn="b"/>
                      <a:r>
                        <a:rPr lang="en-US" sz="2400" b="1" i="0" u="none" strike="noStrike" dirty="0">
                          <a:effectLst/>
                          <a:latin typeface="Arial"/>
                        </a:rPr>
                        <a:t>West End CID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85775">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Tax</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Revenue Total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5775">
                <a:tc>
                  <a:txBody>
                    <a:bodyPr/>
                    <a:lstStyle/>
                    <a:p>
                      <a:pPr algn="l" fontAlgn="b"/>
                      <a:r>
                        <a:rPr lang="en-US" sz="1400" b="0" i="0" u="none" strike="noStrike">
                          <a:effectLst/>
                          <a:latin typeface="Arial"/>
                        </a:rPr>
                        <a:t>Exempt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65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                -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485775">
                <a:tc>
                  <a:txBody>
                    <a:bodyPr/>
                    <a:lstStyle/>
                    <a:p>
                      <a:pPr algn="l" fontAlgn="b"/>
                      <a:r>
                        <a:rPr lang="en-US" sz="1400" b="0" i="0" u="none" strike="noStrike">
                          <a:effectLst/>
                          <a:latin typeface="Arial"/>
                        </a:rPr>
                        <a:t>Residential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Single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150.00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357</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53,550.00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485775">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Multi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100.00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366</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36,600.00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485775">
                <a:tc>
                  <a:txBody>
                    <a:bodyPr/>
                    <a:lstStyle/>
                    <a:p>
                      <a:pPr algn="l" fontAlgn="b"/>
                      <a:r>
                        <a:rPr lang="en-US" sz="1400" b="0" i="0" u="none" strike="noStrike">
                          <a:effectLst/>
                          <a:latin typeface="Arial"/>
                        </a:rPr>
                        <a:t>Commercial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200.00 </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11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       2,200.00 </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14350">
                <a:tc>
                  <a:txBody>
                    <a:bodyPr/>
                    <a:lstStyle/>
                    <a:p>
                      <a:pPr algn="l" fontAlgn="b"/>
                      <a:r>
                        <a:rPr lang="en-US" sz="1400" b="0" i="0" u="none" strike="noStrike">
                          <a:effectLst/>
                          <a:latin typeface="Arial"/>
                        </a:rPr>
                        <a:t>SUM Total</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effectLst/>
                          <a:latin typeface="Arial"/>
                        </a:rPr>
                        <a:t> </a:t>
                      </a:r>
                      <a:r>
                        <a:rPr lang="en-US" sz="1400" b="1" i="0" u="none" strike="noStrike" dirty="0">
                          <a:effectLst/>
                          <a:latin typeface="Arial"/>
                        </a:rPr>
                        <a:t>$     92,350.00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2398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2195213160"/>
              </p:ext>
            </p:extLst>
          </p:nvPr>
        </p:nvGraphicFramePr>
        <p:xfrm>
          <a:off x="457200" y="685800"/>
          <a:ext cx="8229599" cy="3657601"/>
        </p:xfrm>
        <a:graphic>
          <a:graphicData uri="http://schemas.openxmlformats.org/drawingml/2006/table">
            <a:tbl>
              <a:tblPr/>
              <a:tblGrid>
                <a:gridCol w="2092271"/>
                <a:gridCol w="1656381"/>
                <a:gridCol w="1656381"/>
                <a:gridCol w="1115878"/>
                <a:gridCol w="1708688"/>
              </a:tblGrid>
              <a:tr h="510838">
                <a:tc gridSpan="5">
                  <a:txBody>
                    <a:bodyPr/>
                    <a:lstStyle/>
                    <a:p>
                      <a:pPr algn="ctr" fontAlgn="b"/>
                      <a:r>
                        <a:rPr lang="en-US" sz="2400" b="1" i="0" u="none" strike="noStrike" dirty="0">
                          <a:effectLst/>
                          <a:latin typeface="Arial"/>
                        </a:rPr>
                        <a:t>West End CID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Tax</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Revenue Total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370">
                <a:tc>
                  <a:txBody>
                    <a:bodyPr/>
                    <a:lstStyle/>
                    <a:p>
                      <a:pPr algn="l" fontAlgn="b"/>
                      <a:r>
                        <a:rPr lang="en-US" sz="1400" b="0" i="0" u="none" strike="noStrike">
                          <a:effectLst/>
                          <a:latin typeface="Arial"/>
                        </a:rPr>
                        <a:t>Exempt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65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                -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347370">
                <a:tc>
                  <a:txBody>
                    <a:bodyPr/>
                    <a:lstStyle/>
                    <a:p>
                      <a:pPr algn="l" fontAlgn="b"/>
                      <a:r>
                        <a:rPr lang="en-US" sz="1400" b="0" i="0" u="none" strike="noStrike">
                          <a:effectLst/>
                          <a:latin typeface="Arial"/>
                        </a:rPr>
                        <a:t>Residential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Single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200.00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297</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59,400.00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Multi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150.00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354</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53,100.00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Vacant</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100.00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56</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5,600.00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Commercial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300.00 </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11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       3,300.00 </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367803">
                <a:tc>
                  <a:txBody>
                    <a:bodyPr/>
                    <a:lstStyle/>
                    <a:p>
                      <a:pPr algn="l" fontAlgn="b"/>
                      <a:r>
                        <a:rPr lang="en-US" sz="1400" b="0" i="0" u="none" strike="noStrike">
                          <a:effectLst/>
                          <a:latin typeface="Arial"/>
                        </a:rPr>
                        <a:t>SUM Total</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effectLst/>
                          <a:latin typeface="Arial"/>
                        </a:rPr>
                        <a:t> $   121,400.00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370">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r>
              <a:tr h="347370">
                <a:tc gridSpan="5">
                  <a:txBody>
                    <a:bodyPr/>
                    <a:lstStyle/>
                    <a:p>
                      <a:pPr algn="ctr" fontAlgn="b"/>
                      <a:r>
                        <a:rPr lang="en-US" sz="1400" b="0" i="0" u="none" strike="noStrike" dirty="0">
                          <a:effectLst/>
                          <a:latin typeface="Arial"/>
                        </a:rPr>
                        <a:t>* One vacant 12 unit multi family property</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1250091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1360381266"/>
              </p:ext>
            </p:extLst>
          </p:nvPr>
        </p:nvGraphicFramePr>
        <p:xfrm>
          <a:off x="457200" y="685800"/>
          <a:ext cx="8229599" cy="3657601"/>
        </p:xfrm>
        <a:graphic>
          <a:graphicData uri="http://schemas.openxmlformats.org/drawingml/2006/table">
            <a:tbl>
              <a:tblPr/>
              <a:tblGrid>
                <a:gridCol w="2092271"/>
                <a:gridCol w="1656381"/>
                <a:gridCol w="1656381"/>
                <a:gridCol w="1115878"/>
                <a:gridCol w="1708688"/>
              </a:tblGrid>
              <a:tr h="510838">
                <a:tc gridSpan="5">
                  <a:txBody>
                    <a:bodyPr/>
                    <a:lstStyle/>
                    <a:p>
                      <a:pPr algn="ctr" fontAlgn="b"/>
                      <a:r>
                        <a:rPr lang="en-US" sz="2400" b="1" i="0" u="none" strike="noStrike" dirty="0">
                          <a:effectLst/>
                          <a:latin typeface="Arial"/>
                        </a:rPr>
                        <a:t>West End CID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Tax</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Revenue Total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370">
                <a:tc>
                  <a:txBody>
                    <a:bodyPr/>
                    <a:lstStyle/>
                    <a:p>
                      <a:pPr algn="l" fontAlgn="b"/>
                      <a:r>
                        <a:rPr lang="en-US" sz="1400" b="0" i="0" u="none" strike="noStrike">
                          <a:effectLst/>
                          <a:latin typeface="Arial"/>
                        </a:rPr>
                        <a:t>Exempt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65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                -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347370">
                <a:tc>
                  <a:txBody>
                    <a:bodyPr/>
                    <a:lstStyle/>
                    <a:p>
                      <a:pPr algn="l" fontAlgn="b"/>
                      <a:r>
                        <a:rPr lang="en-US" sz="1400" b="0" i="0" u="none" strike="noStrike">
                          <a:effectLst/>
                          <a:latin typeface="Arial"/>
                        </a:rPr>
                        <a:t>Residential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Single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150.00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297</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44,550.00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Multi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100.00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354</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35,400.00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Vacant</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75.00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56</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4,200.00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Commercial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200.00 </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11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       2,200.00 </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367803">
                <a:tc>
                  <a:txBody>
                    <a:bodyPr/>
                    <a:lstStyle/>
                    <a:p>
                      <a:pPr algn="l" fontAlgn="b"/>
                      <a:r>
                        <a:rPr lang="en-US" sz="1400" b="0" i="0" u="none" strike="noStrike">
                          <a:effectLst/>
                          <a:latin typeface="Arial"/>
                        </a:rPr>
                        <a:t>SUM Total</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effectLst/>
                          <a:latin typeface="Arial"/>
                        </a:rPr>
                        <a:t> </a:t>
                      </a:r>
                      <a:r>
                        <a:rPr lang="en-US" sz="1400" b="1" i="0" u="none" strike="noStrike" dirty="0">
                          <a:effectLst/>
                          <a:latin typeface="Arial"/>
                        </a:rPr>
                        <a:t>$     86,350.00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370">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r>
              <a:tr h="347370">
                <a:tc gridSpan="5">
                  <a:txBody>
                    <a:bodyPr/>
                    <a:lstStyle/>
                    <a:p>
                      <a:pPr algn="ctr" fontAlgn="b"/>
                      <a:r>
                        <a:rPr lang="en-US" sz="1400" b="0" i="0" u="none" strike="noStrike" dirty="0">
                          <a:effectLst/>
                          <a:latin typeface="Arial"/>
                        </a:rPr>
                        <a:t>* One vacant 12 unit multi family property</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699665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8261161"/>
              </p:ext>
            </p:extLst>
          </p:nvPr>
        </p:nvGraphicFramePr>
        <p:xfrm>
          <a:off x="457200" y="685800"/>
          <a:ext cx="8229599" cy="3657601"/>
        </p:xfrm>
        <a:graphic>
          <a:graphicData uri="http://schemas.openxmlformats.org/drawingml/2006/table">
            <a:tbl>
              <a:tblPr/>
              <a:tblGrid>
                <a:gridCol w="2092271"/>
                <a:gridCol w="1656381"/>
                <a:gridCol w="1656381"/>
                <a:gridCol w="1115878"/>
                <a:gridCol w="1708688"/>
              </a:tblGrid>
              <a:tr h="510838">
                <a:tc gridSpan="5">
                  <a:txBody>
                    <a:bodyPr/>
                    <a:lstStyle/>
                    <a:p>
                      <a:pPr algn="ctr" fontAlgn="b"/>
                      <a:r>
                        <a:rPr lang="en-US" sz="2400" b="1" i="0" u="none" strike="noStrike" dirty="0">
                          <a:effectLst/>
                          <a:latin typeface="Arial"/>
                        </a:rPr>
                        <a:t>West End CID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Tax</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Revenue Total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370">
                <a:tc>
                  <a:txBody>
                    <a:bodyPr/>
                    <a:lstStyle/>
                    <a:p>
                      <a:pPr algn="l" fontAlgn="b"/>
                      <a:r>
                        <a:rPr lang="en-US" sz="1400" b="0" i="0" u="none" strike="noStrike">
                          <a:effectLst/>
                          <a:latin typeface="Arial"/>
                        </a:rPr>
                        <a:t>Exempt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65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                -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347370">
                <a:tc>
                  <a:txBody>
                    <a:bodyPr/>
                    <a:lstStyle/>
                    <a:p>
                      <a:pPr algn="l" fontAlgn="b"/>
                      <a:r>
                        <a:rPr lang="en-US" sz="1400" b="0" i="0" u="none" strike="noStrike">
                          <a:effectLst/>
                          <a:latin typeface="Arial"/>
                        </a:rPr>
                        <a:t>Residential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Single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100.00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297</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29,700.00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Multi Family</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100.00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354</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35,400.00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Vacant</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75.00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56</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4,200.00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347370">
                <a:tc>
                  <a:txBody>
                    <a:bodyPr/>
                    <a:lstStyle/>
                    <a:p>
                      <a:pPr algn="l" fontAlgn="b"/>
                      <a:r>
                        <a:rPr lang="en-US" sz="1400" b="0" i="0" u="none" strike="noStrike">
                          <a:effectLst/>
                          <a:latin typeface="Arial"/>
                        </a:rPr>
                        <a:t>Commercial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400" b="0" i="0" u="none" strike="noStrike">
                        <a:effectLst/>
                        <a:latin typeface="Arial"/>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200.00 </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11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       2,200.00 </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367803">
                <a:tc>
                  <a:txBody>
                    <a:bodyPr/>
                    <a:lstStyle/>
                    <a:p>
                      <a:pPr algn="l" fontAlgn="b"/>
                      <a:r>
                        <a:rPr lang="en-US" sz="1400" b="0" i="0" u="none" strike="noStrike">
                          <a:effectLst/>
                          <a:latin typeface="Arial"/>
                        </a:rPr>
                        <a:t>SUM Total</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effectLst/>
                          <a:latin typeface="Arial"/>
                        </a:rPr>
                        <a:t> </a:t>
                      </a:r>
                      <a:r>
                        <a:rPr lang="en-US" sz="1400" b="1" i="0" u="none" strike="noStrike" dirty="0">
                          <a:effectLst/>
                          <a:latin typeface="Arial"/>
                        </a:rPr>
                        <a:t>$     71,500.00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370">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r>
              <a:tr h="347370">
                <a:tc gridSpan="5">
                  <a:txBody>
                    <a:bodyPr/>
                    <a:lstStyle/>
                    <a:p>
                      <a:pPr algn="ctr" fontAlgn="b"/>
                      <a:r>
                        <a:rPr lang="en-US" sz="1400" b="0" i="0" u="none" strike="noStrike" dirty="0">
                          <a:effectLst/>
                          <a:latin typeface="Arial"/>
                        </a:rPr>
                        <a:t>* One vacant 12 unit multi family property</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3360657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05709248"/>
              </p:ext>
            </p:extLst>
          </p:nvPr>
        </p:nvGraphicFramePr>
        <p:xfrm>
          <a:off x="457201" y="685800"/>
          <a:ext cx="8229598" cy="3190875"/>
        </p:xfrm>
        <a:graphic>
          <a:graphicData uri="http://schemas.openxmlformats.org/drawingml/2006/table">
            <a:tbl>
              <a:tblPr/>
              <a:tblGrid>
                <a:gridCol w="1946554"/>
                <a:gridCol w="1541022"/>
                <a:gridCol w="1541022"/>
                <a:gridCol w="1600500"/>
                <a:gridCol w="1600500"/>
              </a:tblGrid>
              <a:tr h="714375">
                <a:tc gridSpan="5">
                  <a:txBody>
                    <a:bodyPr/>
                    <a:lstStyle/>
                    <a:p>
                      <a:pPr algn="ctr" fontAlgn="b"/>
                      <a:r>
                        <a:rPr lang="en-US" sz="2400" b="1" i="0" u="none" strike="noStrike" dirty="0">
                          <a:effectLst/>
                          <a:latin typeface="Arial"/>
                        </a:rPr>
                        <a:t>West End CID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4825">
                <a:tc>
                  <a:txBody>
                    <a:bodyPr/>
                    <a:lstStyle/>
                    <a:p>
                      <a:pPr algn="l" fontAlgn="b"/>
                      <a:r>
                        <a:rPr lang="en-US" sz="1400" b="0" i="0" u="none" strike="noStrike">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Tax</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Total Assessment</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Revenue Total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5775">
                <a:tc>
                  <a:txBody>
                    <a:bodyPr/>
                    <a:lstStyle/>
                    <a:p>
                      <a:pPr algn="l" fontAlgn="b"/>
                      <a:r>
                        <a:rPr lang="en-US" sz="1400" b="0" i="0" u="none" strike="noStrike">
                          <a:effectLst/>
                          <a:latin typeface="Arial"/>
                        </a:rPr>
                        <a:t>Exempt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400" b="0" i="0" u="none" strike="noStrike">
                          <a:effectLst/>
                          <a:latin typeface="Arial"/>
                        </a:rPr>
                        <a:t> $               -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smtClean="0">
                          <a:effectLst/>
                          <a:latin typeface="Arial"/>
                        </a:rPr>
                        <a:t>-</a:t>
                      </a:r>
                      <a:r>
                        <a:rPr lang="en-US" sz="1400" b="0" i="0" u="none" strike="noStrike" baseline="0" dirty="0" smtClean="0">
                          <a:effectLst/>
                          <a:latin typeface="Arial"/>
                        </a:rPr>
                        <a:t> </a:t>
                      </a:r>
                      <a:endParaRPr lang="en-US" sz="1400" b="0" i="0" u="none" strike="noStrike" dirty="0">
                        <a:effectLst/>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a:effectLst/>
                          <a:latin typeface="Arial"/>
                        </a:rPr>
                        <a:t> $                -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485775">
                <a:tc>
                  <a:txBody>
                    <a:bodyPr/>
                    <a:lstStyle/>
                    <a:p>
                      <a:pPr algn="l" fontAlgn="b"/>
                      <a:r>
                        <a:rPr lang="en-US" sz="1400" b="0" i="0" u="none" strike="noStrike">
                          <a:effectLst/>
                          <a:latin typeface="Arial"/>
                        </a:rPr>
                        <a:t>Residential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400" b="0" i="0" u="none" strike="noStrike">
                          <a:effectLst/>
                          <a:latin typeface="Arial"/>
                        </a:rPr>
                        <a:t>0.0085</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effectLst/>
                          <a:latin typeface="Arial"/>
                        </a:rPr>
                        <a:t> $4,117,510.00 </a:t>
                      </a:r>
                    </a:p>
                  </a:txBody>
                  <a:tcPr marL="9525" marR="9525" marT="9525" marB="0" anchor="b">
                    <a:lnL>
                      <a:noFill/>
                    </a:lnL>
                    <a:lnR>
                      <a:noFill/>
                    </a:lnR>
                    <a:lnT>
                      <a:noFill/>
                    </a:lnT>
                    <a:lnB>
                      <a:noFill/>
                    </a:lnB>
                  </a:tcPr>
                </a:tc>
                <a:tc>
                  <a:txBody>
                    <a:bodyPr/>
                    <a:lstStyle/>
                    <a:p>
                      <a:pPr algn="l" fontAlgn="b"/>
                      <a:r>
                        <a:rPr lang="en-US" sz="1400" b="0" i="0" u="none" strike="noStrike">
                          <a:effectLst/>
                          <a:latin typeface="Arial"/>
                        </a:rPr>
                        <a:t> $     34,998.84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r>
              <a:tr h="485775">
                <a:tc>
                  <a:txBody>
                    <a:bodyPr/>
                    <a:lstStyle/>
                    <a:p>
                      <a:pPr algn="l" fontAlgn="b"/>
                      <a:r>
                        <a:rPr lang="en-US" sz="1400" b="0" i="0" u="none" strike="noStrike">
                          <a:effectLst/>
                          <a:latin typeface="Arial"/>
                        </a:rPr>
                        <a:t>Commercial</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400" b="0" i="0" u="none" strike="noStrike">
                          <a:effectLst/>
                          <a:latin typeface="Arial"/>
                        </a:rPr>
                        <a:t>0.0085</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 $   534,200.00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       4,540.70 </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14350">
                <a:tc>
                  <a:txBody>
                    <a:bodyPr/>
                    <a:lstStyle/>
                    <a:p>
                      <a:pPr algn="l" fontAlgn="b"/>
                      <a:r>
                        <a:rPr lang="en-US" sz="1400" b="0" i="0" u="none" strike="noStrike">
                          <a:effectLst/>
                          <a:latin typeface="Arial"/>
                        </a:rPr>
                        <a:t>SUM Total</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effectLst/>
                          <a:latin typeface="Arial"/>
                        </a:rPr>
                        <a:t> </a:t>
                      </a:r>
                      <a:r>
                        <a:rPr lang="en-US" sz="1400" b="1" i="0" u="none" strike="noStrike" dirty="0">
                          <a:effectLst/>
                          <a:latin typeface="Arial"/>
                        </a:rPr>
                        <a:t>$     39,539.54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130713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303</TotalTime>
  <Words>1509</Words>
  <Application>Microsoft Office PowerPoint</Application>
  <PresentationFormat>On-screen Show (4:3)</PresentationFormat>
  <Paragraphs>321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Clarity</vt:lpstr>
      <vt:lpstr>West End CID Stakeholder Meeting</vt:lpstr>
      <vt:lpstr>Previous Meeting Recap</vt:lpstr>
      <vt:lpstr>Today’s Agenda</vt:lpstr>
      <vt:lpstr>Organizing a CID</vt:lpstr>
      <vt:lpstr>Missouri Revised Statutes </vt:lpstr>
      <vt:lpstr>Types of CIDs</vt:lpstr>
      <vt:lpstr>Organizing a CID</vt:lpstr>
      <vt:lpstr>Creation of Nonprofit Corporation</vt:lpstr>
      <vt:lpstr>Creation of Nonprofit Corporation</vt:lpstr>
      <vt:lpstr>Creation of Political Subdivision</vt:lpstr>
      <vt:lpstr>What’s the difference? </vt:lpstr>
      <vt:lpstr>Petition</vt:lpstr>
      <vt:lpstr>Petition</vt:lpstr>
      <vt:lpstr>Public Hearing</vt:lpstr>
      <vt:lpstr>Community Engagement</vt:lpstr>
      <vt:lpstr>Community Engagement</vt:lpstr>
      <vt:lpstr>Special Assessment Scenarios </vt:lpstr>
      <vt:lpstr>CID Analysis</vt:lpstr>
      <vt:lpstr>West End Property Types</vt:lpstr>
      <vt:lpstr>PowerPoint Presentation</vt:lpstr>
      <vt:lpstr>PowerPoint Presentation</vt:lpstr>
      <vt:lpstr>PowerPoint Presentation</vt:lpstr>
      <vt:lpstr>PowerPoint Presentation</vt:lpstr>
      <vt:lpstr>PowerPoint Presentation</vt:lpstr>
      <vt:lpstr>PowerPoint Presentation</vt:lpstr>
    </vt:vector>
  </TitlesOfParts>
  <Company>Washington University School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WUSM User</dc:creator>
  <cp:lastModifiedBy>WUSM User</cp:lastModifiedBy>
  <cp:revision>26</cp:revision>
  <dcterms:created xsi:type="dcterms:W3CDTF">2017-09-26T20:09:37Z</dcterms:created>
  <dcterms:modified xsi:type="dcterms:W3CDTF">2017-09-29T20:29:52Z</dcterms:modified>
</cp:coreProperties>
</file>